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HEIC" ContentType="image/png"/>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sldIdLst>
    <p:sldId id="256" r:id="rId2"/>
    <p:sldId id="257" r:id="rId3"/>
    <p:sldId id="259" r:id="rId4"/>
    <p:sldId id="260" r:id="rId5"/>
    <p:sldId id="261" r:id="rId6"/>
    <p:sldId id="262" r:id="rId7"/>
    <p:sldId id="264" r:id="rId8"/>
    <p:sldId id="265" r:id="rId9"/>
    <p:sldId id="266" r:id="rId10"/>
    <p:sldId id="284" r:id="rId11"/>
    <p:sldId id="285" r:id="rId12"/>
    <p:sldId id="280" r:id="rId13"/>
    <p:sldId id="286" r:id="rId14"/>
    <p:sldId id="269" r:id="rId15"/>
    <p:sldId id="276" r:id="rId16"/>
    <p:sldId id="270" r:id="rId17"/>
    <p:sldId id="271" r:id="rId18"/>
    <p:sldId id="277" r:id="rId19"/>
    <p:sldId id="272" r:id="rId20"/>
    <p:sldId id="273" r:id="rId21"/>
    <p:sldId id="274" r:id="rId22"/>
    <p:sldId id="275" r:id="rId23"/>
    <p:sldId id="281" r:id="rId24"/>
    <p:sldId id="282" r:id="rId25"/>
    <p:sldId id="283" r:id="rId26"/>
    <p:sldId id="290" r:id="rId27"/>
    <p:sldId id="288" r:id="rId28"/>
    <p:sldId id="289"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xuA0FPZ/D9WwVrBDDzl0JEvjAlA=="/>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F92B"/>
    <a:srgbClr val="F62E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SassoonPrimaryInfant" pitchFamily="2"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GB"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SassoonPrimaryInfant" pitchFamily="2"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GB"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SassoonPrimaryInfant" pitchFamily="2"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GB"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SassoonPrimaryInfant" pitchFamily="2" charset="0"/>
              </a:defRPr>
            </a:lvl1pPr>
          </a:lstStyle>
          <a:p>
            <a:pPr algn="r"/>
            <a:fld id="{00000000-1234-1234-1234-123412341234}" type="slidenum">
              <a:rPr lang="en-GB" sz="1200" smtClean="0">
                <a:solidFill>
                  <a:schemeClr val="dk1"/>
                </a:solidFill>
                <a:ea typeface="Calibri"/>
                <a:cs typeface="Calibri"/>
                <a:sym typeface="Calibri"/>
              </a:rPr>
              <a:pPr algn="r"/>
              <a:t>‹#›</a:t>
            </a:fld>
            <a:endParaRPr lang="en-GB"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assoonPrimaryInfant" pitchFamily="2" charset="0"/>
        <a:ea typeface="SassoonPrimaryInfant"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fcf3c26cf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10" name="Google Shape;110;g2fcf3c26cf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fcf3c26cf9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18" name="Google Shape;118;g2fcf3c26cf9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26" name="Google Shape;1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fcf3c26cf9_0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34" name="Google Shape;134;g2fcf3c26cf9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52" name="Google Shape;1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61" name="Google Shape;16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6611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6604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77" name="Google Shape;17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00713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69" name="Google Shape;1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0461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194" name="Google Shape;19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202" name="Google Shape;20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209" name="Google Shape;20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217" name="Google Shape;21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225" name="Google Shape;22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234" name="Google Shape;23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SassoonPrimaryInfant" pitchFamily="2" charset="0"/>
            </a:endParaRPr>
          </a:p>
        </p:txBody>
      </p:sp>
      <p:sp>
        <p:nvSpPr>
          <p:cNvPr id="242" name="Google Shape;24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SassoonPrimaryInfant" pitchFamily="2"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19" name="Google Shape;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20" name="Google Shape;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23" name="Google Shape;2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24" name="Google Shape;2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29" name="Google Shape;2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30" name="Google Shape;3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SassoonPrimaryInfant" pitchFamily="2"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35" name="Google Shape;3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36" name="Google Shape;3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42" name="Google Shape;4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43" name="Google Shape;4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SassoonPrimaryInfant" pitchFamily="2"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SassoonPrimaryInfant" pitchFamily="2"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51" name="Google Shape;5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52" name="Google Shape;5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56" name="Google Shape;5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57" name="Google Shape;5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SassoonPrimaryInfant" pitchFamily="2"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SassoonPrimaryInfant" pitchFamily="2"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63" name="Google Shape;6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64" name="Google Shape;6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28"/>
          <p:cNvSpPr>
            <a:spLocks noGrp="1"/>
          </p:cNvSpPr>
          <p:nvPr>
            <p:ph type="pic" idx="2"/>
          </p:nvPr>
        </p:nvSpPr>
        <p:spPr>
          <a:xfrm>
            <a:off x="5183188" y="987425"/>
            <a:ext cx="6172200" cy="4873625"/>
          </a:xfrm>
          <a:prstGeom prst="rect">
            <a:avLst/>
          </a:prstGeom>
          <a:noFill/>
          <a:ln>
            <a:noFill/>
          </a:ln>
        </p:spPr>
      </p:sp>
      <p:sp>
        <p:nvSpPr>
          <p:cNvPr id="68" name="Google Shape;68;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SassoonPrimaryInfant" pitchFamily="2"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70" name="Google Shape;7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71" name="Google Shape;7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76" name="Google Shape;7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77" name="Google Shape;7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SassoonPrimaryInfant" pitchFamily="2"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SassoonPrimaryInfant" pitchFamily="2"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82" name="Google Shape;8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GB" dirty="0"/>
          </a:p>
        </p:txBody>
      </p:sp>
      <p:sp>
        <p:nvSpPr>
          <p:cNvPr id="83" name="Google Shape;8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SassoonPrimaryInfant" pitchFamily="2"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GB" dirty="0"/>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SassoonPrimaryInfant" pitchFamily="2"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GB" dirty="0"/>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SassoonPrimaryInfant" pitchFamily="2"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GB" smtClean="0"/>
              <a:pPr/>
              <a:t>‹#›</a:t>
            </a:fld>
            <a:endParaRPr lang="en-GB"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assoonPrimaryInfant" pitchFamily="2" charset="0"/>
          <a:ea typeface="SassoonPrimaryInfant"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SassoonPrimaryInfant" pitchFamily="2" charset="0"/>
          <a:ea typeface="SassoonPrimaryInfant" pitchFamily="2"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hyperlink" Target="https://www.brookdaleprimaryschool.co.uk/" TargetMode="Externa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www.brookdaleprimaryschool.co.uk/Learning/SEND/" TargetMode="External"/><Relationship Id="rId9" Type="http://schemas.openxmlformats.org/officeDocument/2006/relationships/image" Target="../media/image16.HEIC"/></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hyperlink" Target="https://www.1decision.co.uk/resources/parent-carer-zon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brookdaleprimaryschool.co.uk/English/"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HEIC"/><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2.HEIC"/><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GB" dirty="0">
                <a:ea typeface="Arial"/>
                <a:cs typeface="Arial"/>
                <a:sym typeface="Arial"/>
              </a:rPr>
              <a:t>Year 2</a:t>
            </a:r>
            <a:r>
              <a:rPr lang="en-GB" dirty="0"/>
              <a:t> </a:t>
            </a:r>
            <a:endParaRPr dirty="0">
              <a:highlight>
                <a:srgbClr val="FF0000"/>
              </a:highlight>
            </a:endParaRPr>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GB" sz="2600" dirty="0"/>
              <a:t>Curriculum Morning 2026</a:t>
            </a:r>
            <a:endParaRPr sz="2600" dirty="0"/>
          </a:p>
        </p:txBody>
      </p:sp>
      <p:pic>
        <p:nvPicPr>
          <p:cNvPr id="90" name="Google Shape;90;p1"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91" name="Google Shape;91;p1"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2"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97" name="Google Shape;97;p2"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98" name="Google Shape;98;p2"/>
          <p:cNvSpPr txBox="1"/>
          <p:nvPr/>
        </p:nvSpPr>
        <p:spPr>
          <a:xfrm>
            <a:off x="3164541" y="851647"/>
            <a:ext cx="5396700"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i="0" u="sng" strike="noStrike" cap="none" dirty="0">
                <a:solidFill>
                  <a:schemeClr val="dk1"/>
                </a:solidFill>
                <a:latin typeface="SassoonPrimaryInfant" pitchFamily="2" charset="0"/>
                <a:sym typeface="Arial"/>
              </a:rPr>
              <a:t>Year 2 Staff</a:t>
            </a:r>
            <a:endParaRPr sz="1600" b="1" dirty="0">
              <a:latin typeface="SassoonPrimaryInfant" pitchFamily="2" charset="0"/>
            </a:endParaRPr>
          </a:p>
        </p:txBody>
      </p:sp>
      <p:sp>
        <p:nvSpPr>
          <p:cNvPr id="10" name="Google Shape;98;p2">
            <a:extLst>
              <a:ext uri="{FF2B5EF4-FFF2-40B4-BE49-F238E27FC236}">
                <a16:creationId xmlns:a16="http://schemas.microsoft.com/office/drawing/2014/main" id="{679CA36B-5295-4812-AFD6-07189FB74F8B}"/>
              </a:ext>
            </a:extLst>
          </p:cNvPr>
          <p:cNvSpPr txBox="1"/>
          <p:nvPr/>
        </p:nvSpPr>
        <p:spPr>
          <a:xfrm>
            <a:off x="37329" y="6054957"/>
            <a:ext cx="2837938"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0" i="0" strike="noStrike" cap="none" dirty="0">
                <a:solidFill>
                  <a:schemeClr val="dk1"/>
                </a:solidFill>
                <a:latin typeface="SassoonPrimaryInfant" pitchFamily="2" charset="0"/>
                <a:sym typeface="Arial"/>
              </a:rPr>
              <a:t>Mrs Mohamed</a:t>
            </a:r>
            <a:endParaRPr dirty="0">
              <a:latin typeface="SassoonPrimaryInfant" pitchFamily="2" charset="0"/>
            </a:endParaRPr>
          </a:p>
        </p:txBody>
      </p:sp>
      <p:sp>
        <p:nvSpPr>
          <p:cNvPr id="11" name="Google Shape;98;p2">
            <a:extLst>
              <a:ext uri="{FF2B5EF4-FFF2-40B4-BE49-F238E27FC236}">
                <a16:creationId xmlns:a16="http://schemas.microsoft.com/office/drawing/2014/main" id="{13BBF540-2B99-4740-A29A-4DECAAB6517B}"/>
              </a:ext>
            </a:extLst>
          </p:cNvPr>
          <p:cNvSpPr txBox="1"/>
          <p:nvPr/>
        </p:nvSpPr>
        <p:spPr>
          <a:xfrm>
            <a:off x="3155036" y="6054957"/>
            <a:ext cx="4715268"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0" i="0" strike="noStrike" cap="none" dirty="0">
                <a:solidFill>
                  <a:schemeClr val="dk1"/>
                </a:solidFill>
                <a:latin typeface="SassoonPrimaryInfant" pitchFamily="2" charset="0"/>
                <a:sym typeface="Arial"/>
              </a:rPr>
              <a:t>Mr Harris</a:t>
            </a:r>
          </a:p>
          <a:p>
            <a:pPr marL="0" marR="0" lvl="0" indent="0" algn="ctr" rtl="0">
              <a:spcBef>
                <a:spcPts val="0"/>
              </a:spcBef>
              <a:spcAft>
                <a:spcPts val="0"/>
              </a:spcAft>
              <a:buNone/>
            </a:pPr>
            <a:r>
              <a:rPr lang="en-GB" sz="1600" i="1" dirty="0">
                <a:solidFill>
                  <a:schemeClr val="dk1"/>
                </a:solidFill>
                <a:latin typeface="SassoonPrimaryInfant" pitchFamily="2" charset="0"/>
              </a:rPr>
              <a:t>(Afternoons)</a:t>
            </a:r>
            <a:endParaRPr lang="en-GB" sz="1600" b="0" i="1" strike="noStrike" cap="none" dirty="0">
              <a:solidFill>
                <a:schemeClr val="dk1"/>
              </a:solidFill>
              <a:latin typeface="SassoonPrimaryInfant" pitchFamily="2" charset="0"/>
              <a:sym typeface="Arial"/>
            </a:endParaRPr>
          </a:p>
        </p:txBody>
      </p:sp>
      <p:sp>
        <p:nvSpPr>
          <p:cNvPr id="12" name="Google Shape;98;p2">
            <a:extLst>
              <a:ext uri="{FF2B5EF4-FFF2-40B4-BE49-F238E27FC236}">
                <a16:creationId xmlns:a16="http://schemas.microsoft.com/office/drawing/2014/main" id="{A8C19CAA-9E08-48CE-8C93-191A571AD3C2}"/>
              </a:ext>
            </a:extLst>
          </p:cNvPr>
          <p:cNvSpPr txBox="1"/>
          <p:nvPr/>
        </p:nvSpPr>
        <p:spPr>
          <a:xfrm>
            <a:off x="7443015" y="3576165"/>
            <a:ext cx="4715268" cy="8617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strike="noStrike" cap="none" dirty="0">
                <a:solidFill>
                  <a:schemeClr val="dk1"/>
                </a:solidFill>
                <a:latin typeface="SassoonPrimaryInfant" pitchFamily="2" charset="0"/>
                <a:sym typeface="Arial"/>
              </a:rPr>
              <a:t>Miss Edwards</a:t>
            </a:r>
          </a:p>
          <a:p>
            <a:pPr marL="0" marR="0" lvl="0" indent="0" algn="ctr" rtl="0">
              <a:spcBef>
                <a:spcPts val="0"/>
              </a:spcBef>
              <a:spcAft>
                <a:spcPts val="0"/>
              </a:spcAft>
              <a:buNone/>
            </a:pPr>
            <a:r>
              <a:rPr lang="en-US" sz="1800" dirty="0">
                <a:solidFill>
                  <a:schemeClr val="dk1"/>
                </a:solidFill>
                <a:latin typeface="SassoonPrimaryInfant" pitchFamily="2" charset="0"/>
              </a:rPr>
              <a:t>Thurs- afternoon</a:t>
            </a:r>
            <a:endParaRPr lang="en-US" sz="1000" dirty="0">
              <a:latin typeface="SassoonPrimaryInfant" pitchFamily="2" charset="0"/>
            </a:endParaRPr>
          </a:p>
        </p:txBody>
      </p:sp>
      <p:pic>
        <p:nvPicPr>
          <p:cNvPr id="5" name="Picture 4">
            <a:extLst>
              <a:ext uri="{FF2B5EF4-FFF2-40B4-BE49-F238E27FC236}">
                <a16:creationId xmlns:a16="http://schemas.microsoft.com/office/drawing/2014/main" id="{F5D415C1-089C-4AF3-BDDF-5AE571431E68}"/>
              </a:ext>
            </a:extLst>
          </p:cNvPr>
          <p:cNvPicPr>
            <a:picLocks noChangeAspect="1"/>
          </p:cNvPicPr>
          <p:nvPr/>
        </p:nvPicPr>
        <p:blipFill>
          <a:blip r:embed="rId4"/>
          <a:stretch>
            <a:fillRect/>
          </a:stretch>
        </p:blipFill>
        <p:spPr>
          <a:xfrm>
            <a:off x="9180305" y="1678344"/>
            <a:ext cx="1240688" cy="1861032"/>
          </a:xfrm>
          <a:prstGeom prst="rect">
            <a:avLst/>
          </a:prstGeom>
        </p:spPr>
      </p:pic>
      <p:sp>
        <p:nvSpPr>
          <p:cNvPr id="13" name="Google Shape;98;p2">
            <a:extLst>
              <a:ext uri="{FF2B5EF4-FFF2-40B4-BE49-F238E27FC236}">
                <a16:creationId xmlns:a16="http://schemas.microsoft.com/office/drawing/2014/main" id="{B9413A9D-3014-4F19-A084-FFCF83201B9B}"/>
              </a:ext>
            </a:extLst>
          </p:cNvPr>
          <p:cNvSpPr txBox="1"/>
          <p:nvPr/>
        </p:nvSpPr>
        <p:spPr>
          <a:xfrm>
            <a:off x="3200731" y="3423632"/>
            <a:ext cx="4715268"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0" i="0" strike="noStrike" cap="none" dirty="0">
                <a:solidFill>
                  <a:schemeClr val="dk1"/>
                </a:solidFill>
                <a:latin typeface="SassoonPrimaryInfant" pitchFamily="2" charset="0"/>
                <a:sym typeface="Arial"/>
              </a:rPr>
              <a:t>Miss Birch   Mrs Brown</a:t>
            </a:r>
          </a:p>
          <a:p>
            <a:pPr marL="0" marR="0" lvl="0" indent="0" algn="ctr" rtl="0">
              <a:spcBef>
                <a:spcPts val="0"/>
              </a:spcBef>
              <a:spcAft>
                <a:spcPts val="0"/>
              </a:spcAft>
              <a:buNone/>
            </a:pPr>
            <a:r>
              <a:rPr lang="en-GB" sz="1600" i="1" dirty="0">
                <a:solidFill>
                  <a:schemeClr val="dk1"/>
                </a:solidFill>
                <a:latin typeface="SassoonPrimaryInfant" pitchFamily="2" charset="0"/>
              </a:rPr>
              <a:t>(Mornings)</a:t>
            </a:r>
            <a:endParaRPr lang="en-GB" sz="1600" b="0" i="1" strike="noStrike" cap="none" dirty="0">
              <a:solidFill>
                <a:schemeClr val="dk1"/>
              </a:solidFill>
              <a:latin typeface="SassoonPrimaryInfant" pitchFamily="2" charset="0"/>
              <a:sym typeface="Arial"/>
            </a:endParaRPr>
          </a:p>
        </p:txBody>
      </p:sp>
      <p:sp>
        <p:nvSpPr>
          <p:cNvPr id="14" name="Google Shape;98;p2">
            <a:extLst>
              <a:ext uri="{FF2B5EF4-FFF2-40B4-BE49-F238E27FC236}">
                <a16:creationId xmlns:a16="http://schemas.microsoft.com/office/drawing/2014/main" id="{B083692B-60DD-415F-828A-FB69178F364E}"/>
              </a:ext>
            </a:extLst>
          </p:cNvPr>
          <p:cNvSpPr txBox="1"/>
          <p:nvPr/>
        </p:nvSpPr>
        <p:spPr>
          <a:xfrm>
            <a:off x="7305773" y="5938567"/>
            <a:ext cx="4715268" cy="86173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0" i="0" strike="noStrike" cap="none" dirty="0" err="1">
                <a:solidFill>
                  <a:schemeClr val="dk1"/>
                </a:solidFill>
                <a:latin typeface="SassoonPrimaryInfant" pitchFamily="2" charset="0"/>
                <a:sym typeface="Arial"/>
              </a:rPr>
              <a:t>Mr</a:t>
            </a:r>
            <a:r>
              <a:rPr lang="en-US" sz="3200" b="0" i="0" strike="noStrike" cap="none" dirty="0">
                <a:solidFill>
                  <a:schemeClr val="dk1"/>
                </a:solidFill>
                <a:latin typeface="SassoonPrimaryInfant" pitchFamily="2" charset="0"/>
                <a:sym typeface="Arial"/>
              </a:rPr>
              <a:t> Sanderson</a:t>
            </a:r>
          </a:p>
          <a:p>
            <a:pPr marL="0" marR="0" lvl="0" indent="0" algn="ctr" rtl="0">
              <a:spcBef>
                <a:spcPts val="0"/>
              </a:spcBef>
              <a:spcAft>
                <a:spcPts val="0"/>
              </a:spcAft>
              <a:buNone/>
            </a:pPr>
            <a:r>
              <a:rPr lang="en-US" sz="1800" dirty="0">
                <a:solidFill>
                  <a:schemeClr val="dk1"/>
                </a:solidFill>
                <a:latin typeface="SassoonPrimaryInfant" pitchFamily="2" charset="0"/>
              </a:rPr>
              <a:t>Alternate Tues- afternoon</a:t>
            </a:r>
            <a:endParaRPr lang="en-US" sz="1000" dirty="0">
              <a:latin typeface="SassoonPrimaryInfant" pitchFamily="2" charset="0"/>
            </a:endParaRPr>
          </a:p>
        </p:txBody>
      </p:sp>
      <p:pic>
        <p:nvPicPr>
          <p:cNvPr id="2" name="Picture 2">
            <a:extLst>
              <a:ext uri="{FF2B5EF4-FFF2-40B4-BE49-F238E27FC236}">
                <a16:creationId xmlns:a16="http://schemas.microsoft.com/office/drawing/2014/main" id="{699CDF0E-961D-4689-A30D-C4114FCC58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818" y="2256453"/>
            <a:ext cx="2322177" cy="34832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BBD1FAF-245C-41E2-A97B-820D1BE910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5375" y="1541683"/>
            <a:ext cx="1247813" cy="18873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05926F7-D444-4BED-8C3B-3AA57DF6B8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2554" y="1581163"/>
            <a:ext cx="1247813" cy="18755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a:extLst>
              <a:ext uri="{FF2B5EF4-FFF2-40B4-BE49-F238E27FC236}">
                <a16:creationId xmlns:a16="http://schemas.microsoft.com/office/drawing/2014/main" id="{5EA4BD50-7F2B-43D0-A3E5-21F3811779D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86228" y="4164318"/>
            <a:ext cx="1255675" cy="188731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3DE04C69-B65C-418D-8C7B-4AB9244346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9061525" y="4529412"/>
            <a:ext cx="1442325" cy="12047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g2fcf3c26cf9_0_0"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13" name="Google Shape;113;g2fcf3c26cf9_0_0"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14" name="Google Shape;114;g2fcf3c26cf9_0_0"/>
          <p:cNvSpPr txBox="1"/>
          <p:nvPr/>
        </p:nvSpPr>
        <p:spPr>
          <a:xfrm>
            <a:off x="2859525" y="676365"/>
            <a:ext cx="6472949"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b="1" i="0" u="sng" strike="noStrike" cap="none" dirty="0">
                <a:solidFill>
                  <a:schemeClr val="dk1"/>
                </a:solidFill>
                <a:latin typeface="SassoonPrimaryInfant" pitchFamily="2" charset="0"/>
                <a:sym typeface="Arial"/>
              </a:rPr>
              <a:t>Behaviour and Rewards</a:t>
            </a:r>
            <a:endParaRPr sz="1800" b="1" dirty="0">
              <a:latin typeface="SassoonPrimaryInfant" pitchFamily="2" charset="0"/>
            </a:endParaRPr>
          </a:p>
        </p:txBody>
      </p:sp>
      <p:sp>
        <p:nvSpPr>
          <p:cNvPr id="115" name="Google Shape;115;g2fcf3c26cf9_0_0"/>
          <p:cNvSpPr txBox="1"/>
          <p:nvPr/>
        </p:nvSpPr>
        <p:spPr>
          <a:xfrm>
            <a:off x="163500" y="2020350"/>
            <a:ext cx="11865000" cy="4278064"/>
          </a:xfrm>
          <a:prstGeom prst="rect">
            <a:avLst/>
          </a:prstGeom>
          <a:noFill/>
          <a:ln>
            <a:noFill/>
          </a:ln>
        </p:spPr>
        <p:txBody>
          <a:bodyPr spcFirstLastPara="1" wrap="square" lIns="91425" tIns="91425" rIns="91425" bIns="91425" anchor="t" anchorCtr="0">
            <a:spAutoFit/>
          </a:bodyPr>
          <a:lstStyle/>
          <a:p>
            <a:pPr lvl="0" algn="just"/>
            <a:r>
              <a:rPr lang="en-US" sz="1900" dirty="0">
                <a:solidFill>
                  <a:schemeClr val="dk1"/>
                </a:solidFill>
                <a:latin typeface="SassoonPrimaryInfant" pitchFamily="2" charset="0"/>
                <a:ea typeface="Calibri"/>
                <a:cs typeface="Calibri"/>
                <a:sym typeface="Calibri"/>
              </a:rPr>
              <a:t>When a pupil’s </a:t>
            </a:r>
            <a:r>
              <a:rPr lang="en-US" sz="1900" dirty="0" err="1">
                <a:solidFill>
                  <a:schemeClr val="dk1"/>
                </a:solidFill>
                <a:latin typeface="SassoonPrimaryInfant" pitchFamily="2" charset="0"/>
                <a:ea typeface="Calibri"/>
                <a:cs typeface="Calibri"/>
                <a:sym typeface="Calibri"/>
              </a:rPr>
              <a:t>behaviour</a:t>
            </a:r>
            <a:r>
              <a:rPr lang="en-US" sz="1900" dirty="0">
                <a:solidFill>
                  <a:schemeClr val="dk1"/>
                </a:solidFill>
                <a:latin typeface="SassoonPrimaryInfant" pitchFamily="2" charset="0"/>
                <a:ea typeface="Calibri"/>
                <a:cs typeface="Calibri"/>
                <a:sym typeface="Calibri"/>
              </a:rPr>
              <a:t> meets, or goes above and beyond, the expected </a:t>
            </a:r>
            <a:r>
              <a:rPr lang="en-US" sz="1900" dirty="0" err="1">
                <a:solidFill>
                  <a:schemeClr val="dk1"/>
                </a:solidFill>
                <a:latin typeface="SassoonPrimaryInfant" pitchFamily="2" charset="0"/>
                <a:ea typeface="Calibri"/>
                <a:cs typeface="Calibri"/>
                <a:sym typeface="Calibri"/>
              </a:rPr>
              <a:t>behaviour</a:t>
            </a:r>
            <a:r>
              <a:rPr lang="en-US" sz="1900" dirty="0">
                <a:solidFill>
                  <a:schemeClr val="dk1"/>
                </a:solidFill>
                <a:latin typeface="SassoonPrimaryInfant" pitchFamily="2" charset="0"/>
                <a:ea typeface="Calibri"/>
                <a:cs typeface="Calibri"/>
                <a:sym typeface="Calibri"/>
              </a:rPr>
              <a:t> standard, staff will </a:t>
            </a:r>
            <a:r>
              <a:rPr lang="en-US" sz="1900" dirty="0" err="1">
                <a:solidFill>
                  <a:schemeClr val="dk1"/>
                </a:solidFill>
                <a:latin typeface="SassoonPrimaryInfant" pitchFamily="2" charset="0"/>
                <a:ea typeface="Calibri"/>
                <a:cs typeface="Calibri"/>
                <a:sym typeface="Calibri"/>
              </a:rPr>
              <a:t>recognise</a:t>
            </a:r>
            <a:r>
              <a:rPr lang="en-US" sz="1900" dirty="0">
                <a:solidFill>
                  <a:schemeClr val="dk1"/>
                </a:solidFill>
                <a:latin typeface="SassoonPrimaryInfant" pitchFamily="2" charset="0"/>
                <a:ea typeface="Calibri"/>
                <a:cs typeface="Calibri"/>
                <a:sym typeface="Calibri"/>
              </a:rPr>
              <a:t> it with positive recognition and reward. This provides an opportunity for all staff to reinforce the school’s culture and ethos. </a:t>
            </a:r>
          </a:p>
          <a:p>
            <a:pPr lvl="0" algn="just"/>
            <a:endParaRPr lang="en-US" sz="1900" dirty="0">
              <a:solidFill>
                <a:schemeClr val="dk1"/>
              </a:solidFill>
              <a:latin typeface="SassoonPrimaryInfant" pitchFamily="2" charset="0"/>
              <a:ea typeface="Calibri"/>
              <a:cs typeface="Calibri"/>
              <a:sym typeface="Calibri"/>
            </a:endParaRPr>
          </a:p>
          <a:p>
            <a:pPr lvl="0" algn="just"/>
            <a:r>
              <a:rPr lang="en-US" sz="1900" dirty="0">
                <a:solidFill>
                  <a:schemeClr val="dk1"/>
                </a:solidFill>
                <a:latin typeface="SassoonPrimaryInfant" pitchFamily="2" charset="0"/>
                <a:ea typeface="Calibri"/>
                <a:cs typeface="Calibri"/>
                <a:sym typeface="Calibri"/>
              </a:rPr>
              <a:t>Positive reinforcements and rewards will be applied clearly and fairly to reinforce the routines, expectations and norms of the school’s </a:t>
            </a:r>
            <a:r>
              <a:rPr lang="en-US" sz="1900" dirty="0" err="1">
                <a:solidFill>
                  <a:schemeClr val="dk1"/>
                </a:solidFill>
                <a:latin typeface="SassoonPrimaryInfant" pitchFamily="2" charset="0"/>
                <a:ea typeface="Calibri"/>
                <a:cs typeface="Calibri"/>
                <a:sym typeface="Calibri"/>
              </a:rPr>
              <a:t>behaviour</a:t>
            </a:r>
            <a:r>
              <a:rPr lang="en-US" sz="1900" dirty="0">
                <a:solidFill>
                  <a:schemeClr val="dk1"/>
                </a:solidFill>
                <a:latin typeface="SassoonPrimaryInfant" pitchFamily="2" charset="0"/>
                <a:ea typeface="Calibri"/>
                <a:cs typeface="Calibri"/>
                <a:sym typeface="Calibri"/>
              </a:rPr>
              <a:t> culture.</a:t>
            </a:r>
          </a:p>
          <a:p>
            <a:pPr lvl="0" algn="just"/>
            <a:endParaRPr lang="en-US" sz="1900" dirty="0">
              <a:solidFill>
                <a:schemeClr val="dk1"/>
              </a:solidFill>
              <a:latin typeface="SassoonPrimaryInfant" pitchFamily="2" charset="0"/>
              <a:ea typeface="Calibri"/>
              <a:cs typeface="Calibri"/>
              <a:sym typeface="Calibri"/>
            </a:endParaRPr>
          </a:p>
          <a:p>
            <a:pPr lvl="0" algn="just"/>
            <a:r>
              <a:rPr lang="en-US" sz="1900" dirty="0">
                <a:solidFill>
                  <a:schemeClr val="dk1"/>
                </a:solidFill>
                <a:latin typeface="SassoonPrimaryInfant" pitchFamily="2" charset="0"/>
                <a:ea typeface="Calibri"/>
                <a:cs typeface="Calibri"/>
                <a:sym typeface="Calibri"/>
              </a:rPr>
              <a:t>Positive </a:t>
            </a:r>
            <a:r>
              <a:rPr lang="en-US" sz="1900" dirty="0" err="1">
                <a:solidFill>
                  <a:schemeClr val="dk1"/>
                </a:solidFill>
                <a:latin typeface="SassoonPrimaryInfant" pitchFamily="2" charset="0"/>
                <a:ea typeface="Calibri"/>
                <a:cs typeface="Calibri"/>
                <a:sym typeface="Calibri"/>
              </a:rPr>
              <a:t>behaviour</a:t>
            </a:r>
            <a:r>
              <a:rPr lang="en-US" sz="1900" dirty="0">
                <a:solidFill>
                  <a:schemeClr val="dk1"/>
                </a:solidFill>
                <a:latin typeface="SassoonPrimaryInfant" pitchFamily="2" charset="0"/>
                <a:ea typeface="Calibri"/>
                <a:cs typeface="Calibri"/>
                <a:sym typeface="Calibri"/>
              </a:rPr>
              <a:t> will be rewarded with such things as:</a:t>
            </a:r>
          </a:p>
          <a:p>
            <a:pPr marL="342900" lvl="0" indent="-342900" algn="just">
              <a:buFont typeface="Arial" panose="020B0604020202020204" pitchFamily="34" charset="0"/>
              <a:buChar char="•"/>
            </a:pPr>
            <a:r>
              <a:rPr lang="en-US" sz="1900" dirty="0">
                <a:solidFill>
                  <a:schemeClr val="dk1"/>
                </a:solidFill>
                <a:latin typeface="SassoonPrimaryInfant" pitchFamily="2" charset="0"/>
                <a:ea typeface="Calibri"/>
                <a:cs typeface="Calibri"/>
                <a:sym typeface="Calibri"/>
              </a:rPr>
              <a:t>Verbal praise</a:t>
            </a:r>
          </a:p>
          <a:p>
            <a:pPr marL="342900" lvl="0" indent="-342900" algn="just">
              <a:buFont typeface="Arial" panose="020B0604020202020204" pitchFamily="34" charset="0"/>
              <a:buChar char="•"/>
            </a:pPr>
            <a:r>
              <a:rPr lang="en-US" sz="1900" dirty="0">
                <a:solidFill>
                  <a:schemeClr val="dk1"/>
                </a:solidFill>
                <a:latin typeface="SassoonPrimaryInfant" pitchFamily="2" charset="0"/>
                <a:ea typeface="Calibri"/>
                <a:cs typeface="Calibri"/>
                <a:sym typeface="Calibri"/>
              </a:rPr>
              <a:t>Dojo Points</a:t>
            </a:r>
          </a:p>
          <a:p>
            <a:pPr marL="342900" lvl="0" indent="-342900" algn="just">
              <a:buFont typeface="Arial" panose="020B0604020202020204" pitchFamily="34" charset="0"/>
              <a:buChar char="•"/>
            </a:pPr>
            <a:r>
              <a:rPr lang="en-US" sz="1900" dirty="0">
                <a:solidFill>
                  <a:schemeClr val="dk1"/>
                </a:solidFill>
                <a:latin typeface="SassoonPrimaryInfant" pitchFamily="2" charset="0"/>
                <a:ea typeface="Calibri"/>
                <a:cs typeface="Calibri"/>
                <a:sym typeface="Calibri"/>
              </a:rPr>
              <a:t>Communicating praise to parents/</a:t>
            </a:r>
            <a:r>
              <a:rPr lang="en-US" sz="1900" dirty="0" err="1">
                <a:solidFill>
                  <a:schemeClr val="dk1"/>
                </a:solidFill>
                <a:latin typeface="SassoonPrimaryInfant" pitchFamily="2" charset="0"/>
                <a:ea typeface="Calibri"/>
                <a:cs typeface="Calibri"/>
                <a:sym typeface="Calibri"/>
              </a:rPr>
              <a:t>carers</a:t>
            </a:r>
            <a:r>
              <a:rPr lang="en-US" sz="1900" dirty="0">
                <a:solidFill>
                  <a:schemeClr val="dk1"/>
                </a:solidFill>
                <a:latin typeface="SassoonPrimaryInfant" pitchFamily="2" charset="0"/>
                <a:ea typeface="Calibri"/>
                <a:cs typeface="Calibri"/>
                <a:sym typeface="Calibri"/>
              </a:rPr>
              <a:t> </a:t>
            </a:r>
          </a:p>
          <a:p>
            <a:pPr marL="342900" lvl="0" indent="-342900" algn="just">
              <a:buFont typeface="Arial" panose="020B0604020202020204" pitchFamily="34" charset="0"/>
              <a:buChar char="•"/>
            </a:pPr>
            <a:r>
              <a:rPr lang="en-US" sz="1900" dirty="0">
                <a:solidFill>
                  <a:schemeClr val="dk1"/>
                </a:solidFill>
                <a:latin typeface="SassoonPrimaryInfant" pitchFamily="2" charset="0"/>
                <a:ea typeface="Calibri"/>
                <a:cs typeface="Calibri"/>
                <a:sym typeface="Calibri"/>
              </a:rPr>
              <a:t>Certificates at Celebration Assembly</a:t>
            </a:r>
          </a:p>
          <a:p>
            <a:pPr marL="342900" lvl="0" indent="-342900" algn="just">
              <a:buFont typeface="Arial" panose="020B0604020202020204" pitchFamily="34" charset="0"/>
              <a:buChar char="•"/>
            </a:pPr>
            <a:r>
              <a:rPr lang="en-US" sz="1900" dirty="0">
                <a:solidFill>
                  <a:schemeClr val="dk1"/>
                </a:solidFill>
                <a:latin typeface="SassoonPrimaryInfant" pitchFamily="2" charset="0"/>
                <a:ea typeface="Calibri"/>
                <a:cs typeface="Calibri"/>
                <a:sym typeface="Calibri"/>
              </a:rPr>
              <a:t>Positions of responsibility</a:t>
            </a:r>
          </a:p>
          <a:p>
            <a:pPr marL="342900" lvl="0" indent="-342900" algn="just">
              <a:buFont typeface="Arial" panose="020B0604020202020204" pitchFamily="34" charset="0"/>
              <a:buChar char="•"/>
            </a:pPr>
            <a:r>
              <a:rPr lang="en-US" sz="1900" dirty="0">
                <a:solidFill>
                  <a:schemeClr val="dk1"/>
                </a:solidFill>
                <a:latin typeface="SassoonPrimaryInfant" pitchFamily="2" charset="0"/>
                <a:ea typeface="Calibri"/>
                <a:cs typeface="Calibri"/>
                <a:sym typeface="Calibri"/>
              </a:rPr>
              <a:t>Golden Table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g2fcf3c26cf9_0_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21" name="Google Shape;121;g2fcf3c26cf9_0_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22" name="Google Shape;122;g2fcf3c26cf9_0_8"/>
          <p:cNvSpPr txBox="1"/>
          <p:nvPr/>
        </p:nvSpPr>
        <p:spPr>
          <a:xfrm>
            <a:off x="3200225" y="507849"/>
            <a:ext cx="5791549"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i="0" u="sng" strike="noStrike" cap="none" dirty="0">
                <a:solidFill>
                  <a:schemeClr val="dk1"/>
                </a:solidFill>
                <a:latin typeface="SassoonPrimaryInfant" pitchFamily="2" charset="0"/>
                <a:sym typeface="Arial"/>
              </a:rPr>
              <a:t>Behaviour and Rewards</a:t>
            </a:r>
            <a:endParaRPr sz="1600" b="1" dirty="0">
              <a:latin typeface="SassoonPrimaryInfant" pitchFamily="2" charset="0"/>
            </a:endParaRPr>
          </a:p>
        </p:txBody>
      </p:sp>
      <p:sp>
        <p:nvSpPr>
          <p:cNvPr id="123" name="Google Shape;123;g2fcf3c26cf9_0_8"/>
          <p:cNvSpPr txBox="1"/>
          <p:nvPr/>
        </p:nvSpPr>
        <p:spPr>
          <a:xfrm>
            <a:off x="1554001" y="1670427"/>
            <a:ext cx="8233215" cy="4555053"/>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pPr>
            <a:r>
              <a:rPr lang="en-GB" sz="2800" b="1" i="0" u="none" strike="noStrike" cap="none" dirty="0">
                <a:solidFill>
                  <a:schemeClr val="dk1"/>
                </a:solidFill>
                <a:latin typeface="SassoonPrimaryInfant" pitchFamily="2" charset="0"/>
                <a:ea typeface="Calibri"/>
                <a:cs typeface="Calibri"/>
                <a:sym typeface="Calibri"/>
              </a:rPr>
              <a:t>School wide recognition</a:t>
            </a:r>
            <a:r>
              <a:rPr lang="en-GB" sz="2800" b="0" i="0" u="none" strike="noStrike" cap="none" dirty="0">
                <a:solidFill>
                  <a:schemeClr val="dk1"/>
                </a:solidFill>
                <a:latin typeface="SassoonPrimaryInfant" pitchFamily="2" charset="0"/>
                <a:ea typeface="Calibri"/>
                <a:cs typeface="Calibri"/>
                <a:sym typeface="Calibri"/>
              </a:rPr>
              <a:t>:</a:t>
            </a:r>
          </a:p>
          <a:p>
            <a:pPr marL="285750" marR="0" lvl="0" indent="-285750" algn="l" rtl="0">
              <a:spcBef>
                <a:spcPts val="0"/>
              </a:spcBef>
              <a:spcAft>
                <a:spcPts val="0"/>
              </a:spcAft>
              <a:buFontTx/>
              <a:buChar char="-"/>
            </a:pPr>
            <a:r>
              <a:rPr lang="en-GB" sz="2800" dirty="0">
                <a:solidFill>
                  <a:schemeClr val="dk1"/>
                </a:solidFill>
                <a:latin typeface="SassoonPrimaryInfant" pitchFamily="2" charset="0"/>
                <a:ea typeface="Calibri"/>
                <a:cs typeface="Calibri"/>
                <a:sym typeface="Calibri"/>
              </a:rPr>
              <a:t>Star of the Week</a:t>
            </a:r>
          </a:p>
          <a:p>
            <a:pPr marL="285750" marR="0" lvl="0" indent="-285750" algn="l" rtl="0">
              <a:spcBef>
                <a:spcPts val="0"/>
              </a:spcBef>
              <a:spcAft>
                <a:spcPts val="0"/>
              </a:spcAft>
              <a:buFontTx/>
              <a:buChar char="-"/>
            </a:pPr>
            <a:r>
              <a:rPr lang="en-GB" sz="2800" dirty="0">
                <a:solidFill>
                  <a:schemeClr val="dk1"/>
                </a:solidFill>
                <a:latin typeface="SassoonPrimaryInfant" pitchFamily="2" charset="0"/>
                <a:ea typeface="Calibri"/>
                <a:cs typeface="Calibri"/>
                <a:sym typeface="Calibri"/>
              </a:rPr>
              <a:t>Growth Mindset</a:t>
            </a:r>
          </a:p>
          <a:p>
            <a:pPr marL="285750" marR="0" lvl="0" indent="-285750" algn="l" rtl="0">
              <a:spcBef>
                <a:spcPts val="0"/>
              </a:spcBef>
              <a:spcAft>
                <a:spcPts val="0"/>
              </a:spcAft>
              <a:buFontTx/>
              <a:buChar char="-"/>
            </a:pPr>
            <a:r>
              <a:rPr lang="en-GB" sz="2800" dirty="0">
                <a:solidFill>
                  <a:schemeClr val="dk1"/>
                </a:solidFill>
                <a:latin typeface="SassoonPrimaryInfant" pitchFamily="2" charset="0"/>
                <a:ea typeface="Calibri"/>
                <a:cs typeface="Calibri"/>
                <a:sym typeface="Calibri"/>
              </a:rPr>
              <a:t>Shout outs</a:t>
            </a:r>
          </a:p>
          <a:p>
            <a:pPr marL="285750" marR="0" lvl="0" indent="-285750" algn="l" rtl="0">
              <a:spcBef>
                <a:spcPts val="0"/>
              </a:spcBef>
              <a:spcAft>
                <a:spcPts val="0"/>
              </a:spcAft>
              <a:buFontTx/>
              <a:buChar char="-"/>
            </a:pPr>
            <a:r>
              <a:rPr lang="en-GB" sz="2800" dirty="0">
                <a:solidFill>
                  <a:schemeClr val="dk1"/>
                </a:solidFill>
                <a:latin typeface="SassoonPrimaryInfant" pitchFamily="2" charset="0"/>
                <a:ea typeface="Calibri"/>
                <a:cs typeface="Calibri"/>
                <a:sym typeface="Calibri"/>
              </a:rPr>
              <a:t>Golden Table</a:t>
            </a:r>
          </a:p>
          <a:p>
            <a:pPr marL="285750" marR="0" lvl="0" indent="-285750" algn="l" rtl="0">
              <a:spcBef>
                <a:spcPts val="0"/>
              </a:spcBef>
              <a:spcAft>
                <a:spcPts val="0"/>
              </a:spcAft>
              <a:buFontTx/>
              <a:buChar char="-"/>
            </a:pPr>
            <a:r>
              <a:rPr lang="en-GB" sz="2800" dirty="0">
                <a:solidFill>
                  <a:schemeClr val="dk1"/>
                </a:solidFill>
                <a:latin typeface="SassoonPrimaryInfant" pitchFamily="2" charset="0"/>
                <a:ea typeface="Calibri"/>
                <a:cs typeface="Calibri"/>
                <a:sym typeface="Calibri"/>
              </a:rPr>
              <a:t>Dojos</a:t>
            </a:r>
          </a:p>
          <a:p>
            <a:pPr marL="285750" marR="0" lvl="0" indent="-285750" algn="l" rtl="0">
              <a:spcBef>
                <a:spcPts val="0"/>
              </a:spcBef>
              <a:spcAft>
                <a:spcPts val="0"/>
              </a:spcAft>
              <a:buFontTx/>
              <a:buChar char="-"/>
            </a:pPr>
            <a:endParaRPr sz="2000" dirty="0">
              <a:latin typeface="SassoonPrimaryInfant" pitchFamily="2" charset="0"/>
            </a:endParaRPr>
          </a:p>
          <a:p>
            <a:pPr marR="0" lvl="0" algn="l" rtl="0">
              <a:spcBef>
                <a:spcPts val="0"/>
              </a:spcBef>
              <a:spcAft>
                <a:spcPts val="0"/>
              </a:spcAft>
            </a:pPr>
            <a:r>
              <a:rPr lang="en-GB" sz="2800" b="1" dirty="0">
                <a:solidFill>
                  <a:schemeClr val="dk1"/>
                </a:solidFill>
                <a:latin typeface="SassoonPrimaryInfant" pitchFamily="2" charset="0"/>
                <a:ea typeface="Calibri"/>
                <a:cs typeface="Calibri"/>
                <a:sym typeface="Calibri"/>
              </a:rPr>
              <a:t>Year 2 specific:</a:t>
            </a:r>
          </a:p>
          <a:p>
            <a:pPr marR="0" lvl="0" algn="l" rtl="0">
              <a:spcBef>
                <a:spcPts val="0"/>
              </a:spcBef>
              <a:spcAft>
                <a:spcPts val="0"/>
              </a:spcAft>
            </a:pPr>
            <a:r>
              <a:rPr lang="en-GB" sz="2800" dirty="0">
                <a:solidFill>
                  <a:schemeClr val="dk1"/>
                </a:solidFill>
                <a:latin typeface="SassoonPrimaryInfant" pitchFamily="2" charset="0"/>
                <a:ea typeface="Calibri"/>
                <a:cs typeface="Calibri"/>
                <a:sym typeface="Calibri"/>
              </a:rPr>
              <a:t>-Dojo VIP</a:t>
            </a:r>
          </a:p>
          <a:p>
            <a:pPr marR="0" lvl="0" algn="l" rtl="0">
              <a:spcBef>
                <a:spcPts val="0"/>
              </a:spcBef>
              <a:spcAft>
                <a:spcPts val="0"/>
              </a:spcAft>
            </a:pPr>
            <a:r>
              <a:rPr lang="en-GB" sz="2800" dirty="0">
                <a:solidFill>
                  <a:schemeClr val="dk1"/>
                </a:solidFill>
                <a:latin typeface="SassoonPrimaryInfant" pitchFamily="2" charset="0"/>
                <a:ea typeface="Calibri"/>
                <a:cs typeface="Calibri"/>
                <a:sym typeface="Calibri"/>
              </a:rPr>
              <a:t>-Table ticks</a:t>
            </a:r>
          </a:p>
          <a:p>
            <a:pPr marL="0" marR="0" lvl="0" indent="0" algn="l" rtl="0">
              <a:spcBef>
                <a:spcPts val="0"/>
              </a:spcBef>
              <a:spcAft>
                <a:spcPts val="0"/>
              </a:spcAft>
              <a:buNone/>
            </a:pPr>
            <a:endParaRPr sz="1800" dirty="0">
              <a:solidFill>
                <a:schemeClr val="dk1"/>
              </a:solidFill>
              <a:latin typeface="SassoonPrimaryInfant" pitchFamily="2" charset="0"/>
              <a:ea typeface="Calibri"/>
              <a:cs typeface="Calibri"/>
              <a:sym typeface="Calibri"/>
            </a:endParaRPr>
          </a:p>
        </p:txBody>
      </p:sp>
      <p:pic>
        <p:nvPicPr>
          <p:cNvPr id="6" name="Picture 7" descr="http://www.pubnub.com/blog/wp-content/uploads/2013/12/ClassDojo-Icon.png">
            <a:extLst>
              <a:ext uri="{FF2B5EF4-FFF2-40B4-BE49-F238E27FC236}">
                <a16:creationId xmlns:a16="http://schemas.microsoft.com/office/drawing/2014/main" id="{CD604770-9FBA-4EB6-AA9A-3880DC9C5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3224" y="3171901"/>
            <a:ext cx="209867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descr="https://schoolmeritstickers.com/data/img/products/main/_cache/9a05e47df679fb7c3b7746383ed8690c.jpg?5138587f">
            <a:extLst>
              <a:ext uri="{FF2B5EF4-FFF2-40B4-BE49-F238E27FC236}">
                <a16:creationId xmlns:a16="http://schemas.microsoft.com/office/drawing/2014/main" id="{5E90F8EF-82E8-4881-B141-30A21F6EF9C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5362" b="89544" l="6304" r="89685">
                        <a14:foregroundMark x1="12034" y1="44772" x2="12034" y2="44772"/>
                        <a14:foregroundMark x1="11748" y1="46381" x2="11175" y2="27346"/>
                        <a14:foregroundMark x1="60745" y1="14477" x2="38109" y2="13941"/>
                        <a14:foregroundMark x1="25215" y1="21716" x2="13467" y2="23056"/>
                        <a14:foregroundMark x1="15186" y1="23056" x2="35244" y2="8311"/>
                        <a14:foregroundMark x1="35244" y1="8311" x2="59885" y2="5362"/>
                        <a14:foregroundMark x1="59885" y1="5362" x2="79656" y2="21984"/>
                        <a14:foregroundMark x1="79656" y1="21984" x2="89685" y2="46649"/>
                        <a14:foregroundMark x1="89685" y1="46649" x2="79370" y2="68633"/>
                        <a14:foregroundMark x1="79370" y1="68633" x2="61032" y2="85791"/>
                        <a14:foregroundMark x1="61032" y1="85791" x2="34097" y2="88472"/>
                        <a14:foregroundMark x1="34097" y1="88472" x2="14327" y2="71850"/>
                        <a14:foregroundMark x1="14327" y1="71850" x2="9742" y2="46917"/>
                        <a14:foregroundMark x1="9742" y1="46917" x2="12607" y2="26273"/>
                        <a14:foregroundMark x1="12894" y1="66220" x2="12894" y2="66220"/>
                        <a14:foregroundMark x1="8023" y1="63003" x2="6304" y2="50134"/>
                        <a14:foregroundMark x1="9742" y1="57909" x2="17479" y2="83378"/>
                        <a14:foregroundMark x1="17479" y1="83378" x2="30086" y2="88472"/>
                        <a14:foregroundMark x1="48138" y1="89544" x2="73639" y2="83378"/>
                        <a14:foregroundMark x1="73639" y1="83378" x2="78223" y2="76139"/>
                        <a14:foregroundMark x1="79083" y1="72118" x2="84814" y2="59786"/>
                      </a14:backgroundRemoval>
                    </a14:imgEffect>
                  </a14:imgLayer>
                </a14:imgProps>
              </a:ext>
              <a:ext uri="{28A0092B-C50C-407E-A947-70E740481C1C}">
                <a14:useLocalDpi xmlns:a14="http://schemas.microsoft.com/office/drawing/2010/main" val="0"/>
              </a:ext>
            </a:extLst>
          </a:blip>
          <a:srcRect/>
          <a:stretch>
            <a:fillRect/>
          </a:stretch>
        </p:blipFill>
        <p:spPr bwMode="auto">
          <a:xfrm>
            <a:off x="7296591" y="1474319"/>
            <a:ext cx="2098674" cy="206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a:extLst>
              <a:ext uri="{FF2B5EF4-FFF2-40B4-BE49-F238E27FC236}">
                <a16:creationId xmlns:a16="http://schemas.microsoft.com/office/drawing/2014/main" id="{CAF6176E-6B4A-4F8F-BCDC-C7450887D7E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96590" y="3625599"/>
            <a:ext cx="2098675"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4"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29" name="Google Shape;129;p4"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30" name="Google Shape;130;p4"/>
          <p:cNvSpPr txBox="1"/>
          <p:nvPr/>
        </p:nvSpPr>
        <p:spPr>
          <a:xfrm>
            <a:off x="3413906" y="482025"/>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Typical Day</a:t>
            </a:r>
            <a:endParaRPr b="1" dirty="0">
              <a:latin typeface="SassoonPrimaryInfant" pitchFamily="2" charset="0"/>
            </a:endParaRPr>
          </a:p>
        </p:txBody>
      </p:sp>
      <p:pic>
        <p:nvPicPr>
          <p:cNvPr id="2" name="Picture 1">
            <a:extLst>
              <a:ext uri="{FF2B5EF4-FFF2-40B4-BE49-F238E27FC236}">
                <a16:creationId xmlns:a16="http://schemas.microsoft.com/office/drawing/2014/main" id="{07DA19F6-5444-4A89-8B32-4C8C5505B687}"/>
              </a:ext>
            </a:extLst>
          </p:cNvPr>
          <p:cNvPicPr>
            <a:picLocks noChangeAspect="1"/>
          </p:cNvPicPr>
          <p:nvPr/>
        </p:nvPicPr>
        <p:blipFill>
          <a:blip r:embed="rId4"/>
          <a:stretch>
            <a:fillRect/>
          </a:stretch>
        </p:blipFill>
        <p:spPr>
          <a:xfrm>
            <a:off x="1560817" y="1370928"/>
            <a:ext cx="9067071" cy="524894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g2fcf3c26cf9_0_31"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37" name="Google Shape;137;g2fcf3c26cf9_0_31"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38" name="Google Shape;138;g2fcf3c26cf9_0_31"/>
          <p:cNvSpPr txBox="1"/>
          <p:nvPr/>
        </p:nvSpPr>
        <p:spPr>
          <a:xfrm>
            <a:off x="3460376" y="860612"/>
            <a:ext cx="53610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Important Days</a:t>
            </a:r>
            <a:endParaRPr b="1" dirty="0">
              <a:latin typeface="SassoonPrimaryInfant" pitchFamily="2" charset="0"/>
            </a:endParaRPr>
          </a:p>
        </p:txBody>
      </p:sp>
      <p:sp>
        <p:nvSpPr>
          <p:cNvPr id="139" name="Google Shape;139;g2fcf3c26cf9_0_31"/>
          <p:cNvSpPr txBox="1"/>
          <p:nvPr/>
        </p:nvSpPr>
        <p:spPr>
          <a:xfrm>
            <a:off x="1201270" y="2268071"/>
            <a:ext cx="9799809" cy="378561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Font typeface="Arial" panose="020B0604020202020204" pitchFamily="34" charset="0"/>
              <a:buChar char="•"/>
            </a:pPr>
            <a:r>
              <a:rPr lang="en-GB" sz="4000" dirty="0">
                <a:solidFill>
                  <a:schemeClr val="dk1"/>
                </a:solidFill>
                <a:latin typeface="SassoonPrimaryInfant" pitchFamily="2" charset="0"/>
                <a:ea typeface="Calibri"/>
                <a:cs typeface="Calibri"/>
                <a:sym typeface="Calibri"/>
              </a:rPr>
              <a:t>PE- Every Tuesday</a:t>
            </a:r>
          </a:p>
          <a:p>
            <a:pPr marL="285750" marR="0" lvl="0" indent="-285750" algn="l" rtl="0">
              <a:spcBef>
                <a:spcPts val="0"/>
              </a:spcBef>
              <a:spcAft>
                <a:spcPts val="0"/>
              </a:spcAft>
              <a:buFont typeface="Arial" panose="020B0604020202020204" pitchFamily="34" charset="0"/>
              <a:buChar char="•"/>
            </a:pPr>
            <a:r>
              <a:rPr lang="en-GB" sz="4000" dirty="0">
                <a:solidFill>
                  <a:schemeClr val="dk1"/>
                </a:solidFill>
                <a:latin typeface="SassoonPrimaryInfant" pitchFamily="2" charset="0"/>
                <a:ea typeface="Calibri"/>
                <a:cs typeface="Calibri"/>
                <a:sym typeface="Calibri"/>
              </a:rPr>
              <a:t>Homework- given out of Fridays, due back in Thursdays</a:t>
            </a:r>
          </a:p>
          <a:p>
            <a:pPr marL="285750" lvl="0" indent="-285750">
              <a:buFont typeface="Arial" panose="020B0604020202020204" pitchFamily="34" charset="0"/>
              <a:buChar char="•"/>
            </a:pPr>
            <a:r>
              <a:rPr lang="en-GB" sz="4000" dirty="0">
                <a:solidFill>
                  <a:schemeClr val="dk1"/>
                </a:solidFill>
                <a:latin typeface="SassoonPrimaryInfant" pitchFamily="2" charset="0"/>
                <a:ea typeface="Calibri"/>
                <a:cs typeface="Calibri"/>
                <a:sym typeface="Calibri"/>
              </a:rPr>
              <a:t>Library- Fridays, due back in Thursdays</a:t>
            </a:r>
          </a:p>
          <a:p>
            <a:pPr marL="285750" marR="0" lvl="0" indent="-285750" algn="l" rtl="0">
              <a:spcBef>
                <a:spcPts val="0"/>
              </a:spcBef>
              <a:spcAft>
                <a:spcPts val="0"/>
              </a:spcAft>
              <a:buFont typeface="Arial" panose="020B0604020202020204" pitchFamily="34" charset="0"/>
              <a:buChar char="•"/>
            </a:pPr>
            <a:r>
              <a:rPr lang="en-GB" sz="4000" dirty="0">
                <a:solidFill>
                  <a:schemeClr val="dk1"/>
                </a:solidFill>
                <a:latin typeface="SassoonPrimaryInfant" pitchFamily="2" charset="0"/>
                <a:ea typeface="Calibri"/>
                <a:cs typeface="Calibri"/>
                <a:sym typeface="Calibri"/>
              </a:rPr>
              <a:t>Celebration Assembly- Friday (invitation only)</a:t>
            </a:r>
            <a:endParaRPr sz="3200" dirty="0">
              <a:latin typeface="SassoonPrimaryInfant" pitchFamily="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6"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55" name="Google Shape;155;p6"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56" name="Google Shape;156;p6"/>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Home Reading</a:t>
            </a:r>
            <a:endParaRPr b="1" dirty="0">
              <a:latin typeface="SassoonPrimaryInfant" pitchFamily="2" charset="0"/>
            </a:endParaRPr>
          </a:p>
        </p:txBody>
      </p:sp>
      <p:sp>
        <p:nvSpPr>
          <p:cNvPr id="157" name="Google Shape;157;p6"/>
          <p:cNvSpPr txBox="1"/>
          <p:nvPr/>
        </p:nvSpPr>
        <p:spPr>
          <a:xfrm>
            <a:off x="7546917" y="2315231"/>
            <a:ext cx="4142320" cy="3631723"/>
          </a:xfrm>
          <a:prstGeom prst="rect">
            <a:avLst/>
          </a:prstGeom>
          <a:noFill/>
          <a:ln>
            <a:noFill/>
          </a:ln>
        </p:spPr>
        <p:txBody>
          <a:bodyPr spcFirstLastPara="1" wrap="square" lIns="91425" tIns="45700" rIns="91425" bIns="45700" anchor="t" anchorCtr="0">
            <a:spAutoFit/>
          </a:bodyPr>
          <a:lstStyle/>
          <a:p>
            <a:pPr marL="342900" indent="-342900">
              <a:buFont typeface="Arial" panose="020B0604020202020204" pitchFamily="34" charset="0"/>
              <a:buChar char="•"/>
            </a:pPr>
            <a:r>
              <a:rPr lang="en-GB" sz="2400" dirty="0">
                <a:highlight>
                  <a:srgbClr val="FFFF00"/>
                </a:highlight>
                <a:latin typeface="SassoonPrimaryInfant" pitchFamily="2" charset="0"/>
              </a:rPr>
              <a:t>Children should read aloud to an adult a minimum of 3 times a week.</a:t>
            </a:r>
          </a:p>
          <a:p>
            <a:pPr marL="342900" indent="-342900">
              <a:buFont typeface="Arial" panose="020B0604020202020204" pitchFamily="34" charset="0"/>
              <a:buChar char="•"/>
            </a:pPr>
            <a:r>
              <a:rPr lang="en-GB" sz="2400" dirty="0">
                <a:highlight>
                  <a:srgbClr val="FFFF00"/>
                </a:highlight>
                <a:latin typeface="SassoonPrimaryInfant" pitchFamily="2" charset="0"/>
              </a:rPr>
              <a:t>Ask your child questions about what they have read.</a:t>
            </a:r>
          </a:p>
          <a:p>
            <a:pPr marL="342900" indent="-342900">
              <a:buFont typeface="Arial" panose="020B0604020202020204" pitchFamily="34" charset="0"/>
              <a:buChar char="•"/>
            </a:pPr>
            <a:r>
              <a:rPr lang="en-GB" sz="2400" dirty="0">
                <a:highlight>
                  <a:srgbClr val="FFFF00"/>
                </a:highlight>
                <a:latin typeface="SassoonPrimaryInfant" pitchFamily="2" charset="0"/>
              </a:rPr>
              <a:t>Encourage your child you use their phonics to de-code if necessary.</a:t>
            </a:r>
          </a:p>
          <a:p>
            <a:pPr marL="342900" indent="-342900">
              <a:buFont typeface="Arial" panose="020B0604020202020204" pitchFamily="34" charset="0"/>
              <a:buChar char="•"/>
            </a:pPr>
            <a:r>
              <a:rPr lang="en-GB" sz="2400" dirty="0">
                <a:highlight>
                  <a:srgbClr val="FFFF00"/>
                </a:highlight>
                <a:latin typeface="SassoonPrimaryInfant" pitchFamily="2" charset="0"/>
              </a:rPr>
              <a:t>Read for pleasure.</a:t>
            </a:r>
          </a:p>
          <a:p>
            <a:pPr marL="0" marR="0" lvl="0" indent="0" algn="l" rtl="0">
              <a:spcBef>
                <a:spcPts val="0"/>
              </a:spcBef>
              <a:spcAft>
                <a:spcPts val="0"/>
              </a:spcAft>
              <a:buNone/>
            </a:pPr>
            <a:endParaRPr dirty="0">
              <a:highlight>
                <a:srgbClr val="FFFF00"/>
              </a:highlight>
              <a:latin typeface="SassoonPrimaryInfant" pitchFamily="2" charset="0"/>
            </a:endParaRPr>
          </a:p>
        </p:txBody>
      </p:sp>
      <p:sp>
        <p:nvSpPr>
          <p:cNvPr id="158" name="Google Shape;158;p6"/>
          <p:cNvSpPr txBox="1"/>
          <p:nvPr/>
        </p:nvSpPr>
        <p:spPr>
          <a:xfrm>
            <a:off x="1391775" y="1783250"/>
            <a:ext cx="5361000" cy="4802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GB" sz="2000" dirty="0">
                <a:solidFill>
                  <a:schemeClr val="dk1"/>
                </a:solidFill>
                <a:latin typeface="SassoonPrimaryInfant" pitchFamily="2" charset="0"/>
                <a:ea typeface="Calibri"/>
                <a:cs typeface="Calibri"/>
                <a:sym typeface="Calibri"/>
              </a:rPr>
              <a:t>Reading is essential for children's development as it lays the foundation for all future learning. It builds vocabulary, improves comprehension, and enhances critical thinking skills, which are crucial across all subjects. Reading also stimulates imagination, fosters empathy by exposing children to diverse perspectives, and strengthens their ability to focus and concentrate.</a:t>
            </a:r>
            <a:endParaRPr sz="2000" dirty="0">
              <a:solidFill>
                <a:schemeClr val="dk1"/>
              </a:solidFill>
              <a:latin typeface="SassoonPrimaryInfant" pitchFamily="2" charset="0"/>
              <a:ea typeface="Calibri"/>
              <a:cs typeface="Calibri"/>
              <a:sym typeface="Calibri"/>
            </a:endParaRPr>
          </a:p>
          <a:p>
            <a:pPr marL="0" lvl="0" indent="0" algn="just" rtl="0">
              <a:spcBef>
                <a:spcPts val="0"/>
              </a:spcBef>
              <a:spcAft>
                <a:spcPts val="0"/>
              </a:spcAft>
              <a:buNone/>
            </a:pPr>
            <a:endParaRPr sz="2000" dirty="0">
              <a:solidFill>
                <a:schemeClr val="dk1"/>
              </a:solidFill>
              <a:latin typeface="SassoonPrimaryInfant" pitchFamily="2" charset="0"/>
              <a:ea typeface="Calibri"/>
              <a:cs typeface="Calibri"/>
              <a:sym typeface="Calibri"/>
            </a:endParaRPr>
          </a:p>
          <a:p>
            <a:pPr marL="0" lvl="0" indent="0" algn="just" rtl="0">
              <a:spcBef>
                <a:spcPts val="0"/>
              </a:spcBef>
              <a:spcAft>
                <a:spcPts val="0"/>
              </a:spcAft>
              <a:buNone/>
            </a:pPr>
            <a:r>
              <a:rPr lang="en-GB" sz="2000" dirty="0">
                <a:solidFill>
                  <a:schemeClr val="dk1"/>
                </a:solidFill>
                <a:latin typeface="SassoonPrimaryInfant" pitchFamily="2" charset="0"/>
                <a:ea typeface="Calibri"/>
                <a:cs typeface="Calibri"/>
                <a:sym typeface="Calibri"/>
              </a:rPr>
              <a:t>Additionally, early reading habits have been shown to lead to better academic performance and a lifelong love of learning. By encouraging reading, parents help their children develop the skills and curiosity needed to succeed in school and beyond.</a:t>
            </a:r>
            <a:endParaRPr sz="2000" dirty="0">
              <a:latin typeface="SassoonPrimaryInfant" pitchFamily="2" charset="0"/>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7"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64" name="Google Shape;164;p7"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65" name="Google Shape;165;p7"/>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Homework</a:t>
            </a:r>
            <a:endParaRPr b="1" dirty="0">
              <a:latin typeface="SassoonPrimaryInfant" pitchFamily="2" charset="0"/>
            </a:endParaRPr>
          </a:p>
        </p:txBody>
      </p:sp>
      <p:sp>
        <p:nvSpPr>
          <p:cNvPr id="166" name="Google Shape;166;p7"/>
          <p:cNvSpPr txBox="1"/>
          <p:nvPr/>
        </p:nvSpPr>
        <p:spPr>
          <a:xfrm>
            <a:off x="1201271" y="2268071"/>
            <a:ext cx="388171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dirty="0">
                <a:solidFill>
                  <a:schemeClr val="dk1"/>
                </a:solidFill>
                <a:latin typeface="SassoonPrimaryInfant" pitchFamily="2" charset="0"/>
                <a:ea typeface="Calibri"/>
                <a:cs typeface="Calibri"/>
                <a:sym typeface="Calibri"/>
              </a:rPr>
              <a:t> </a:t>
            </a:r>
            <a:endParaRPr dirty="0">
              <a:latin typeface="SassoonPrimaryInfant" pitchFamily="2" charset="0"/>
            </a:endParaRPr>
          </a:p>
        </p:txBody>
      </p:sp>
      <p:sp>
        <p:nvSpPr>
          <p:cNvPr id="6" name="Google Shape;139;g2fcf3c26cf9_0_31">
            <a:extLst>
              <a:ext uri="{FF2B5EF4-FFF2-40B4-BE49-F238E27FC236}">
                <a16:creationId xmlns:a16="http://schemas.microsoft.com/office/drawing/2014/main" id="{20980A5F-A783-46D7-914E-6931E4526948}"/>
              </a:ext>
            </a:extLst>
          </p:cNvPr>
          <p:cNvSpPr txBox="1"/>
          <p:nvPr/>
        </p:nvSpPr>
        <p:spPr>
          <a:xfrm>
            <a:off x="1201270" y="2268071"/>
            <a:ext cx="9799809" cy="2062063"/>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Font typeface="Arial" panose="020B0604020202020204" pitchFamily="34" charset="0"/>
              <a:buChar char="•"/>
            </a:pPr>
            <a:r>
              <a:rPr lang="en-GB" sz="3200" dirty="0">
                <a:latin typeface="SassoonPrimaryInfant" pitchFamily="2" charset="0"/>
              </a:rPr>
              <a:t>Read with an adult x3 – record in yellow reading record.</a:t>
            </a:r>
          </a:p>
          <a:p>
            <a:pPr marL="285750" marR="0" lvl="0" indent="-285750" algn="l" rtl="0">
              <a:spcBef>
                <a:spcPts val="0"/>
              </a:spcBef>
              <a:spcAft>
                <a:spcPts val="0"/>
              </a:spcAft>
              <a:buFont typeface="Arial" panose="020B0604020202020204" pitchFamily="34" charset="0"/>
              <a:buChar char="•"/>
            </a:pPr>
            <a:r>
              <a:rPr lang="en-GB" sz="3200" dirty="0" err="1">
                <a:latin typeface="SassoonPrimaryInfant" pitchFamily="2" charset="0"/>
              </a:rPr>
              <a:t>MyMaths</a:t>
            </a:r>
            <a:r>
              <a:rPr lang="en-GB" sz="3200" dirty="0">
                <a:latin typeface="SassoonPrimaryInfant" pitchFamily="2" charset="0"/>
              </a:rPr>
              <a:t>- 1 session set based on class learning</a:t>
            </a:r>
          </a:p>
          <a:p>
            <a:pPr marL="285750" marR="0" lvl="0" indent="-285750" algn="l" rtl="0">
              <a:spcBef>
                <a:spcPts val="0"/>
              </a:spcBef>
              <a:spcAft>
                <a:spcPts val="0"/>
              </a:spcAft>
              <a:buFont typeface="Arial" panose="020B0604020202020204" pitchFamily="34" charset="0"/>
              <a:buChar char="•"/>
            </a:pPr>
            <a:r>
              <a:rPr lang="en-GB" sz="3200" dirty="0">
                <a:latin typeface="SassoonPrimaryInfant" pitchFamily="2" charset="0"/>
              </a:rPr>
              <a:t>TTRS- once times tables have been learnt</a:t>
            </a:r>
            <a:endParaRPr sz="3200" dirty="0">
              <a:latin typeface="SassoonPrimaryInfant"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72" name="Google Shape;172;p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73" name="Google Shape;173;p8"/>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Big Questions</a:t>
            </a:r>
            <a:endParaRPr b="1" dirty="0">
              <a:latin typeface="SassoonPrimaryInfant" pitchFamily="2" charset="0"/>
            </a:endParaRPr>
          </a:p>
        </p:txBody>
      </p:sp>
      <p:sp>
        <p:nvSpPr>
          <p:cNvPr id="174" name="Google Shape;174;p8"/>
          <p:cNvSpPr txBox="1"/>
          <p:nvPr/>
        </p:nvSpPr>
        <p:spPr>
          <a:xfrm>
            <a:off x="653743" y="2352913"/>
            <a:ext cx="2806633" cy="28930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dirty="0">
                <a:solidFill>
                  <a:schemeClr val="dk1"/>
                </a:solidFill>
                <a:latin typeface="SassoonPrimaryInfant" pitchFamily="2" charset="0"/>
                <a:ea typeface="Calibri"/>
                <a:cs typeface="Calibri"/>
                <a:sym typeface="Calibri"/>
              </a:rPr>
              <a:t>Autumn</a:t>
            </a:r>
          </a:p>
          <a:p>
            <a:pPr lvl="0" algn="ctr"/>
            <a:r>
              <a:rPr lang="en-US" sz="3200" b="1" dirty="0">
                <a:latin typeface="SassoonPrimaryInfant" pitchFamily="2" charset="0"/>
              </a:rPr>
              <a:t>Does it matter how you get there?</a:t>
            </a:r>
            <a:endParaRPr lang="en-GB" sz="4000" dirty="0">
              <a:solidFill>
                <a:schemeClr val="dk1"/>
              </a:solidFill>
              <a:latin typeface="SassoonPrimaryInfant" pitchFamily="2" charset="0"/>
              <a:ea typeface="Calibri"/>
              <a:cs typeface="Calibri"/>
              <a:sym typeface="Calibri"/>
            </a:endParaRPr>
          </a:p>
          <a:p>
            <a:pPr marL="0" marR="0" lvl="0" indent="0" algn="l" rtl="0">
              <a:spcBef>
                <a:spcPts val="0"/>
              </a:spcBef>
              <a:spcAft>
                <a:spcPts val="0"/>
              </a:spcAft>
              <a:buNone/>
            </a:pPr>
            <a:endParaRPr dirty="0">
              <a:latin typeface="SassoonPrimaryInfant" pitchFamily="2" charset="0"/>
            </a:endParaRPr>
          </a:p>
        </p:txBody>
      </p:sp>
      <p:sp>
        <p:nvSpPr>
          <p:cNvPr id="6" name="Google Shape;174;p8">
            <a:extLst>
              <a:ext uri="{FF2B5EF4-FFF2-40B4-BE49-F238E27FC236}">
                <a16:creationId xmlns:a16="http://schemas.microsoft.com/office/drawing/2014/main" id="{2B48D49B-29D4-44C2-9D57-EA4466273F4F}"/>
              </a:ext>
            </a:extLst>
          </p:cNvPr>
          <p:cNvSpPr txBox="1"/>
          <p:nvPr/>
        </p:nvSpPr>
        <p:spPr>
          <a:xfrm>
            <a:off x="4692683" y="2352913"/>
            <a:ext cx="2806633" cy="21851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dirty="0">
                <a:solidFill>
                  <a:schemeClr val="dk1"/>
                </a:solidFill>
                <a:latin typeface="SassoonPrimaryInfant" pitchFamily="2" charset="0"/>
                <a:ea typeface="Calibri"/>
                <a:cs typeface="Calibri"/>
                <a:sym typeface="Calibri"/>
              </a:rPr>
              <a:t>Spring</a:t>
            </a:r>
          </a:p>
          <a:p>
            <a:pPr lvl="0" algn="ctr"/>
            <a:r>
              <a:rPr lang="en-US" sz="3200" b="1" dirty="0">
                <a:latin typeface="SassoonPrimaryInfant" pitchFamily="2" charset="0"/>
              </a:rPr>
              <a:t>What brings a city together?</a:t>
            </a:r>
            <a:endParaRPr dirty="0">
              <a:latin typeface="SassoonPrimaryInfant" pitchFamily="2" charset="0"/>
            </a:endParaRPr>
          </a:p>
        </p:txBody>
      </p:sp>
      <p:sp>
        <p:nvSpPr>
          <p:cNvPr id="7" name="Google Shape;174;p8">
            <a:extLst>
              <a:ext uri="{FF2B5EF4-FFF2-40B4-BE49-F238E27FC236}">
                <a16:creationId xmlns:a16="http://schemas.microsoft.com/office/drawing/2014/main" id="{ABDC0DBD-873B-4416-B953-083CF1EEBC00}"/>
              </a:ext>
            </a:extLst>
          </p:cNvPr>
          <p:cNvSpPr txBox="1"/>
          <p:nvPr/>
        </p:nvSpPr>
        <p:spPr>
          <a:xfrm>
            <a:off x="8731624" y="2352913"/>
            <a:ext cx="2806633" cy="21851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4000" dirty="0">
                <a:solidFill>
                  <a:schemeClr val="dk1"/>
                </a:solidFill>
                <a:latin typeface="SassoonPrimaryInfant" pitchFamily="2" charset="0"/>
                <a:ea typeface="Calibri"/>
                <a:cs typeface="Calibri"/>
                <a:sym typeface="Calibri"/>
              </a:rPr>
              <a:t>Summer</a:t>
            </a:r>
          </a:p>
          <a:p>
            <a:pPr lvl="0" algn="ctr"/>
            <a:r>
              <a:rPr lang="en-US" sz="3200" b="1" dirty="0">
                <a:latin typeface="SassoonPrimaryInfant" pitchFamily="2" charset="0"/>
              </a:rPr>
              <a:t>Does the world need saving?</a:t>
            </a:r>
            <a:endParaRPr dirty="0">
              <a:latin typeface="SassoonPrimaryInfant"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72" name="Google Shape;172;p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73" name="Google Shape;173;p8"/>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Curriculum Information</a:t>
            </a:r>
            <a:endParaRPr b="1" dirty="0">
              <a:latin typeface="SassoonPrimaryInfant" pitchFamily="2" charset="0"/>
            </a:endParaRPr>
          </a:p>
        </p:txBody>
      </p:sp>
      <p:sp>
        <p:nvSpPr>
          <p:cNvPr id="2" name="Rectangle 1">
            <a:extLst>
              <a:ext uri="{FF2B5EF4-FFF2-40B4-BE49-F238E27FC236}">
                <a16:creationId xmlns:a16="http://schemas.microsoft.com/office/drawing/2014/main" id="{CA59DBF0-28FC-4A67-9AF1-95CCB7901A99}"/>
              </a:ext>
            </a:extLst>
          </p:cNvPr>
          <p:cNvSpPr/>
          <p:nvPr/>
        </p:nvSpPr>
        <p:spPr>
          <a:xfrm>
            <a:off x="2907803" y="1633865"/>
            <a:ext cx="6582251" cy="523220"/>
          </a:xfrm>
          <a:prstGeom prst="rect">
            <a:avLst/>
          </a:prstGeom>
        </p:spPr>
        <p:txBody>
          <a:bodyPr wrap="none">
            <a:spAutoFit/>
          </a:bodyPr>
          <a:lstStyle/>
          <a:p>
            <a:r>
              <a:rPr lang="en-GB" sz="2800" dirty="0">
                <a:latin typeface="SassoonPrimaryInfant" pitchFamily="2" charset="0"/>
                <a:hlinkClick r:id="rId4"/>
              </a:rPr>
              <a:t>https://www.brookdaleprimaryschool.co.uk/</a:t>
            </a:r>
            <a:r>
              <a:rPr lang="en-GB" sz="2800" dirty="0">
                <a:latin typeface="SassoonPrimaryInfant" pitchFamily="2" charset="0"/>
              </a:rPr>
              <a:t> </a:t>
            </a:r>
          </a:p>
        </p:txBody>
      </p:sp>
      <p:pic>
        <p:nvPicPr>
          <p:cNvPr id="3" name="Picture 2">
            <a:extLst>
              <a:ext uri="{FF2B5EF4-FFF2-40B4-BE49-F238E27FC236}">
                <a16:creationId xmlns:a16="http://schemas.microsoft.com/office/drawing/2014/main" id="{2EC3EDE6-FFA7-476A-AAA8-E492D09AAA7E}"/>
              </a:ext>
            </a:extLst>
          </p:cNvPr>
          <p:cNvPicPr>
            <a:picLocks noChangeAspect="1"/>
          </p:cNvPicPr>
          <p:nvPr/>
        </p:nvPicPr>
        <p:blipFill>
          <a:blip r:embed="rId5"/>
          <a:stretch>
            <a:fillRect/>
          </a:stretch>
        </p:blipFill>
        <p:spPr>
          <a:xfrm>
            <a:off x="3460376" y="2692607"/>
            <a:ext cx="5720563" cy="1224134"/>
          </a:xfrm>
          <a:prstGeom prst="rect">
            <a:avLst/>
          </a:prstGeom>
        </p:spPr>
      </p:pic>
      <p:sp>
        <p:nvSpPr>
          <p:cNvPr id="4" name="Rectangle 3">
            <a:extLst>
              <a:ext uri="{FF2B5EF4-FFF2-40B4-BE49-F238E27FC236}">
                <a16:creationId xmlns:a16="http://schemas.microsoft.com/office/drawing/2014/main" id="{07E17B41-B47F-4C23-BC65-5738FE1C28B4}"/>
              </a:ext>
            </a:extLst>
          </p:cNvPr>
          <p:cNvSpPr/>
          <p:nvPr/>
        </p:nvSpPr>
        <p:spPr>
          <a:xfrm>
            <a:off x="4636167" y="3428999"/>
            <a:ext cx="1892969" cy="48774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50791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72" name="Google Shape;172;p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73" name="Google Shape;173;p8"/>
          <p:cNvSpPr txBox="1"/>
          <p:nvPr/>
        </p:nvSpPr>
        <p:spPr>
          <a:xfrm>
            <a:off x="3460376" y="860612"/>
            <a:ext cx="5360895"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Adapting Learning to Support Your Child</a:t>
            </a:r>
            <a:endParaRPr b="1" dirty="0">
              <a:latin typeface="SassoonPrimaryInfant" pitchFamily="2" charset="0"/>
            </a:endParaRPr>
          </a:p>
        </p:txBody>
      </p:sp>
      <p:sp>
        <p:nvSpPr>
          <p:cNvPr id="2" name="Rectangle 1">
            <a:extLst>
              <a:ext uri="{FF2B5EF4-FFF2-40B4-BE49-F238E27FC236}">
                <a16:creationId xmlns:a16="http://schemas.microsoft.com/office/drawing/2014/main" id="{CA59DBF0-28FC-4A67-9AF1-95CCB7901A99}"/>
              </a:ext>
            </a:extLst>
          </p:cNvPr>
          <p:cNvSpPr/>
          <p:nvPr/>
        </p:nvSpPr>
        <p:spPr>
          <a:xfrm>
            <a:off x="0" y="2305615"/>
            <a:ext cx="11405937" cy="2677656"/>
          </a:xfrm>
          <a:prstGeom prst="rect">
            <a:avLst/>
          </a:prstGeom>
        </p:spPr>
        <p:txBody>
          <a:bodyPr wrap="square">
            <a:spAutoFit/>
          </a:bodyPr>
          <a:lstStyle/>
          <a:p>
            <a:pPr marL="457200" indent="-457200">
              <a:buFont typeface="Arial" panose="020B0604020202020204" pitchFamily="34" charset="0"/>
              <a:buChar char="•"/>
            </a:pPr>
            <a:r>
              <a:rPr lang="en-GB" sz="2800" dirty="0">
                <a:latin typeface="SassoonPrimaryInfant" pitchFamily="2" charset="0"/>
              </a:rPr>
              <a:t>Word mats / books</a:t>
            </a:r>
          </a:p>
          <a:p>
            <a:pPr marL="457200" indent="-457200">
              <a:buFont typeface="Arial" panose="020B0604020202020204" pitchFamily="34" charset="0"/>
              <a:buChar char="•"/>
            </a:pPr>
            <a:r>
              <a:rPr lang="en-GB" sz="2800" dirty="0">
                <a:latin typeface="SassoonPrimaryInfant" pitchFamily="2" charset="0"/>
              </a:rPr>
              <a:t>Working walls</a:t>
            </a:r>
          </a:p>
          <a:p>
            <a:pPr marL="457200" indent="-457200">
              <a:buFont typeface="Arial" panose="020B0604020202020204" pitchFamily="34" charset="0"/>
              <a:buChar char="•"/>
            </a:pPr>
            <a:r>
              <a:rPr lang="en-GB" sz="2800" dirty="0">
                <a:latin typeface="SassoonPrimaryInfant" pitchFamily="2" charset="0"/>
              </a:rPr>
              <a:t>Scaffolding- chunked learning</a:t>
            </a:r>
          </a:p>
          <a:p>
            <a:pPr marL="457200" indent="-457200">
              <a:buFont typeface="Arial" panose="020B0604020202020204" pitchFamily="34" charset="0"/>
              <a:buChar char="•"/>
            </a:pPr>
            <a:r>
              <a:rPr lang="en-GB" sz="2800" dirty="0">
                <a:latin typeface="SassoonPrimaryInfant" pitchFamily="2" charset="0"/>
              </a:rPr>
              <a:t>Equipment</a:t>
            </a:r>
          </a:p>
          <a:p>
            <a:pPr marL="457200" indent="-457200">
              <a:buFont typeface="Arial" panose="020B0604020202020204" pitchFamily="34" charset="0"/>
              <a:buChar char="•"/>
            </a:pPr>
            <a:r>
              <a:rPr lang="en-GB" sz="2800" dirty="0">
                <a:latin typeface="SassoonPrimaryInfant" pitchFamily="2" charset="0"/>
              </a:rPr>
              <a:t>Universal Adaptations- </a:t>
            </a:r>
            <a:r>
              <a:rPr lang="en-GB" sz="2800" u="sng" dirty="0">
                <a:solidFill>
                  <a:schemeClr val="hlink"/>
                </a:solidFill>
                <a:latin typeface="Calibri"/>
                <a:ea typeface="Calibri"/>
                <a:cs typeface="Calibri"/>
                <a:sym typeface="Calibri"/>
                <a:hlinkClick r:id="rId4"/>
              </a:rPr>
              <a:t>https://www.brookdaleprimaryschool.co.uk/Learning/SEND/</a:t>
            </a:r>
            <a:r>
              <a:rPr lang="en-GB" sz="2800" dirty="0">
                <a:solidFill>
                  <a:schemeClr val="dk1"/>
                </a:solidFill>
                <a:latin typeface="Calibri"/>
                <a:ea typeface="Calibri"/>
                <a:cs typeface="Calibri"/>
                <a:sym typeface="Calibri"/>
              </a:rPr>
              <a:t> </a:t>
            </a:r>
            <a:endParaRPr lang="en-GB" sz="2800" dirty="0">
              <a:latin typeface="SassoonPrimaryInfant" pitchFamily="2" charset="0"/>
            </a:endParaRPr>
          </a:p>
        </p:txBody>
      </p:sp>
      <p:sp>
        <p:nvSpPr>
          <p:cNvPr id="5" name="Rectangle 4">
            <a:extLst>
              <a:ext uri="{FF2B5EF4-FFF2-40B4-BE49-F238E27FC236}">
                <a16:creationId xmlns:a16="http://schemas.microsoft.com/office/drawing/2014/main" id="{C87A75E7-0D97-47C0-BDDA-D00B080AA67C}"/>
              </a:ext>
            </a:extLst>
          </p:cNvPr>
          <p:cNvSpPr/>
          <p:nvPr/>
        </p:nvSpPr>
        <p:spPr>
          <a:xfrm>
            <a:off x="44823" y="5429923"/>
            <a:ext cx="5309602" cy="738664"/>
          </a:xfrm>
          <a:prstGeom prst="rect">
            <a:avLst/>
          </a:prstGeom>
        </p:spPr>
        <p:txBody>
          <a:bodyPr wrap="square">
            <a:spAutoFit/>
          </a:bodyPr>
          <a:lstStyle/>
          <a:p>
            <a:r>
              <a:rPr lang="en-GB" dirty="0">
                <a:solidFill>
                  <a:schemeClr val="dk1"/>
                </a:solidFill>
                <a:latin typeface="SassoonCRInfantMedium" panose="00000500000000000000" pitchFamily="2" charset="0"/>
                <a:ea typeface="Calibri"/>
                <a:cs typeface="Calibri"/>
                <a:sym typeface="Calibri"/>
              </a:rPr>
              <a:t>If a child is not able to access learning despite all of these adaptations, they will have a learning support plan managed by the class teacher and the </a:t>
            </a:r>
            <a:r>
              <a:rPr lang="en-GB" dirty="0" err="1">
                <a:solidFill>
                  <a:schemeClr val="dk1"/>
                </a:solidFill>
                <a:latin typeface="SassoonCRInfantMedium" panose="00000500000000000000" pitchFamily="2" charset="0"/>
                <a:ea typeface="Calibri"/>
                <a:cs typeface="Calibri"/>
                <a:sym typeface="Calibri"/>
              </a:rPr>
              <a:t>SENCo</a:t>
            </a:r>
            <a:r>
              <a:rPr lang="en-GB" dirty="0">
                <a:solidFill>
                  <a:schemeClr val="dk1"/>
                </a:solidFill>
                <a:latin typeface="SassoonCRInfantMedium" panose="00000500000000000000" pitchFamily="2" charset="0"/>
                <a:ea typeface="Calibri"/>
                <a:cs typeface="Calibri"/>
                <a:sym typeface="Calibri"/>
              </a:rPr>
              <a:t> to support their learning further.</a:t>
            </a:r>
            <a:endParaRPr lang="en-GB" dirty="0">
              <a:latin typeface="SassoonCRInfantMedium" panose="00000500000000000000" pitchFamily="2" charset="0"/>
            </a:endParaRPr>
          </a:p>
        </p:txBody>
      </p:sp>
      <p:pic>
        <p:nvPicPr>
          <p:cNvPr id="6" name="Picture 5">
            <a:extLst>
              <a:ext uri="{FF2B5EF4-FFF2-40B4-BE49-F238E27FC236}">
                <a16:creationId xmlns:a16="http://schemas.microsoft.com/office/drawing/2014/main" id="{7347E705-0C5C-4F0C-92BA-9F31F0AC41C2}"/>
              </a:ext>
            </a:extLst>
          </p:cNvPr>
          <p:cNvPicPr>
            <a:picLocks noChangeAspect="1"/>
          </p:cNvPicPr>
          <p:nvPr/>
        </p:nvPicPr>
        <p:blipFill>
          <a:blip r:embed="rId5"/>
          <a:stretch>
            <a:fillRect/>
          </a:stretch>
        </p:blipFill>
        <p:spPr>
          <a:xfrm>
            <a:off x="6635941" y="2069431"/>
            <a:ext cx="1625744" cy="2311410"/>
          </a:xfrm>
          <a:prstGeom prst="rect">
            <a:avLst/>
          </a:prstGeom>
        </p:spPr>
      </p:pic>
      <p:pic>
        <p:nvPicPr>
          <p:cNvPr id="7" name="Picture 6">
            <a:extLst>
              <a:ext uri="{FF2B5EF4-FFF2-40B4-BE49-F238E27FC236}">
                <a16:creationId xmlns:a16="http://schemas.microsoft.com/office/drawing/2014/main" id="{D5D99B29-DF2D-4ADD-92FD-FB937707BF82}"/>
              </a:ext>
            </a:extLst>
          </p:cNvPr>
          <p:cNvPicPr>
            <a:picLocks noChangeAspect="1"/>
          </p:cNvPicPr>
          <p:nvPr/>
        </p:nvPicPr>
        <p:blipFill>
          <a:blip r:embed="rId6"/>
          <a:stretch>
            <a:fillRect/>
          </a:stretch>
        </p:blipFill>
        <p:spPr>
          <a:xfrm>
            <a:off x="8451942" y="2069431"/>
            <a:ext cx="3153921" cy="2222154"/>
          </a:xfrm>
          <a:prstGeom prst="rect">
            <a:avLst/>
          </a:prstGeom>
        </p:spPr>
      </p:pic>
      <p:pic>
        <p:nvPicPr>
          <p:cNvPr id="2050" name="Picture 2" descr="Base 10 Dienes Blocks Coloured Starter Set - Set of 121 Pieces">
            <a:extLst>
              <a:ext uri="{FF2B5EF4-FFF2-40B4-BE49-F238E27FC236}">
                <a16:creationId xmlns:a16="http://schemas.microsoft.com/office/drawing/2014/main" id="{AC267B15-1855-4772-9BDB-94F750B6CC0A}"/>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60500" b="95500" l="10000" r="96333">
                        <a14:foregroundMark x1="57000" y1="60583" x2="57000" y2="60583"/>
                        <a14:foregroundMark x1="94667" y1="73250" x2="94667" y2="73250"/>
                        <a14:foregroundMark x1="96333" y1="74833" x2="96333" y2="74833"/>
                      </a14:backgroundRemoval>
                    </a14:imgEffect>
                  </a14:imgLayer>
                </a14:imgProps>
              </a:ext>
              <a:ext uri="{28A0092B-C50C-407E-A947-70E740481C1C}">
                <a14:useLocalDpi xmlns:a14="http://schemas.microsoft.com/office/drawing/2010/main" val="0"/>
              </a:ext>
            </a:extLst>
          </a:blip>
          <a:srcRect t="56374"/>
          <a:stretch/>
        </p:blipFill>
        <p:spPr bwMode="auto">
          <a:xfrm>
            <a:off x="3446607" y="2064485"/>
            <a:ext cx="3273471" cy="142807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2391617-1922-47EC-A8A3-3521679FE501}"/>
              </a:ext>
            </a:extLst>
          </p:cNvPr>
          <p:cNvPicPr>
            <a:picLocks noChangeAspect="1"/>
          </p:cNvPicPr>
          <p:nvPr/>
        </p:nvPicPr>
        <p:blipFill rotWithShape="1">
          <a:blip r:embed="rId9"/>
          <a:srcRect t="39313" b="27639"/>
          <a:stretch/>
        </p:blipFill>
        <p:spPr>
          <a:xfrm>
            <a:off x="5321293" y="4973079"/>
            <a:ext cx="6666388" cy="1652351"/>
          </a:xfrm>
          <a:prstGeom prst="rect">
            <a:avLst/>
          </a:prstGeom>
        </p:spPr>
      </p:pic>
    </p:spTree>
    <p:extLst>
      <p:ext uri="{BB962C8B-B14F-4D97-AF65-F5344CB8AC3E}">
        <p14:creationId xmlns:p14="http://schemas.microsoft.com/office/powerpoint/2010/main" val="1851122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9"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80" name="Google Shape;180;p9"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81" name="Google Shape;181;p9"/>
          <p:cNvSpPr txBox="1"/>
          <p:nvPr/>
        </p:nvSpPr>
        <p:spPr>
          <a:xfrm>
            <a:off x="4012826" y="896470"/>
            <a:ext cx="3379694"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rPr>
              <a:t>PSH</a:t>
            </a:r>
            <a:r>
              <a:rPr lang="en-GB" sz="3200" b="1" u="sng" dirty="0">
                <a:solidFill>
                  <a:schemeClr val="dk1"/>
                </a:solidFill>
                <a:latin typeface="SassoonPrimaryInfant" pitchFamily="2" charset="0"/>
                <a:sym typeface="Arial"/>
              </a:rPr>
              <a:t>E/RSE</a:t>
            </a:r>
            <a:endParaRPr b="1" dirty="0">
              <a:latin typeface="SassoonPrimaryInfant" pitchFamily="2" charset="0"/>
            </a:endParaRPr>
          </a:p>
        </p:txBody>
      </p:sp>
      <p:sp>
        <p:nvSpPr>
          <p:cNvPr id="182" name="Google Shape;182;p9"/>
          <p:cNvSpPr txBox="1"/>
          <p:nvPr/>
        </p:nvSpPr>
        <p:spPr>
          <a:xfrm>
            <a:off x="367219" y="5053819"/>
            <a:ext cx="11261594" cy="110795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FontTx/>
              <a:buChar char="-"/>
            </a:pPr>
            <a:endParaRPr sz="2400" dirty="0">
              <a:solidFill>
                <a:schemeClr val="dk1"/>
              </a:solidFill>
              <a:latin typeface="SassoonPrimaryInfant" pitchFamily="2" charset="0"/>
            </a:endParaRPr>
          </a:p>
          <a:p>
            <a:r>
              <a:rPr lang="en-GB" sz="2400" dirty="0">
                <a:solidFill>
                  <a:schemeClr val="dk1"/>
                </a:solidFill>
                <a:latin typeface="SassoonPrimaryInfant" pitchFamily="2" charset="0"/>
                <a:sym typeface="Arial"/>
              </a:rPr>
              <a:t>Materials can be accessed at: </a:t>
            </a:r>
            <a:r>
              <a:rPr lang="en-GB" sz="1800" u="sng" dirty="0">
                <a:solidFill>
                  <a:schemeClr val="hlink"/>
                </a:solidFill>
                <a:latin typeface="SassoonPrimaryInfant" pitchFamily="2" charset="0"/>
                <a:hlinkClick r:id="rId4"/>
              </a:rPr>
              <a:t>https://www.1decision.co.uk/resources/parent-carer-zone</a:t>
            </a:r>
            <a:endParaRPr lang="en-GB" sz="1800" dirty="0">
              <a:latin typeface="SassoonPrimaryInfant" pitchFamily="2" charset="0"/>
            </a:endParaRPr>
          </a:p>
          <a:p>
            <a:pPr marL="0" marR="0" lvl="0" indent="0" algn="l" rtl="0">
              <a:spcBef>
                <a:spcPts val="0"/>
              </a:spcBef>
              <a:spcAft>
                <a:spcPts val="0"/>
              </a:spcAft>
              <a:buNone/>
            </a:pPr>
            <a:endParaRPr sz="1800" dirty="0">
              <a:latin typeface="SassoonPrimaryInfant" pitchFamily="2" charset="0"/>
            </a:endParaRPr>
          </a:p>
        </p:txBody>
      </p:sp>
      <p:sp>
        <p:nvSpPr>
          <p:cNvPr id="183" name="Google Shape;183;p9"/>
          <p:cNvSpPr txBox="1"/>
          <p:nvPr/>
        </p:nvSpPr>
        <p:spPr>
          <a:xfrm>
            <a:off x="1487088" y="5207715"/>
            <a:ext cx="4671600" cy="6155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dirty="0">
              <a:latin typeface="SassoonPrimaryInfant" pitchFamily="2" charset="0"/>
            </a:endParaRPr>
          </a:p>
          <a:p>
            <a:pPr marL="0" lvl="0" indent="0" algn="l" rtl="0">
              <a:spcBef>
                <a:spcPts val="0"/>
              </a:spcBef>
              <a:spcAft>
                <a:spcPts val="0"/>
              </a:spcAft>
              <a:buNone/>
            </a:pPr>
            <a:endParaRPr dirty="0">
              <a:latin typeface="SassoonPrimaryInfant" pitchFamily="2" charset="0"/>
            </a:endParaRPr>
          </a:p>
        </p:txBody>
      </p:sp>
      <p:pic>
        <p:nvPicPr>
          <p:cNvPr id="1026" name="Picture 2">
            <a:extLst>
              <a:ext uri="{FF2B5EF4-FFF2-40B4-BE49-F238E27FC236}">
                <a16:creationId xmlns:a16="http://schemas.microsoft.com/office/drawing/2014/main" id="{184619A4-8FB7-4C7B-B96C-E81913A392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4175" y="5260898"/>
            <a:ext cx="1409700" cy="14097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7DDF4DAD-E0E6-40D4-99A8-56678987F4C9}"/>
              </a:ext>
            </a:extLst>
          </p:cNvPr>
          <p:cNvGraphicFramePr>
            <a:graphicFrameLocks noGrp="1"/>
          </p:cNvGraphicFramePr>
          <p:nvPr>
            <p:extLst>
              <p:ext uri="{D42A27DB-BD31-4B8C-83A1-F6EECF244321}">
                <p14:modId xmlns:p14="http://schemas.microsoft.com/office/powerpoint/2010/main" val="2302967347"/>
              </p:ext>
            </p:extLst>
          </p:nvPr>
        </p:nvGraphicFramePr>
        <p:xfrm>
          <a:off x="1702340" y="1920230"/>
          <a:ext cx="10348812" cy="2970371"/>
        </p:xfrm>
        <a:graphic>
          <a:graphicData uri="http://schemas.openxmlformats.org/drawingml/2006/table">
            <a:tbl>
              <a:tblPr/>
              <a:tblGrid>
                <a:gridCol w="2018175">
                  <a:extLst>
                    <a:ext uri="{9D8B030D-6E8A-4147-A177-3AD203B41FA5}">
                      <a16:colId xmlns:a16="http://schemas.microsoft.com/office/drawing/2014/main" val="318961716"/>
                    </a:ext>
                  </a:extLst>
                </a:gridCol>
                <a:gridCol w="1349429">
                  <a:extLst>
                    <a:ext uri="{9D8B030D-6E8A-4147-A177-3AD203B41FA5}">
                      <a16:colId xmlns:a16="http://schemas.microsoft.com/office/drawing/2014/main" val="3725176310"/>
                    </a:ext>
                  </a:extLst>
                </a:gridCol>
                <a:gridCol w="1568024">
                  <a:extLst>
                    <a:ext uri="{9D8B030D-6E8A-4147-A177-3AD203B41FA5}">
                      <a16:colId xmlns:a16="http://schemas.microsoft.com/office/drawing/2014/main" val="345861568"/>
                    </a:ext>
                  </a:extLst>
                </a:gridCol>
                <a:gridCol w="1775939">
                  <a:extLst>
                    <a:ext uri="{9D8B030D-6E8A-4147-A177-3AD203B41FA5}">
                      <a16:colId xmlns:a16="http://schemas.microsoft.com/office/drawing/2014/main" val="1833611722"/>
                    </a:ext>
                  </a:extLst>
                </a:gridCol>
                <a:gridCol w="1111450">
                  <a:extLst>
                    <a:ext uri="{9D8B030D-6E8A-4147-A177-3AD203B41FA5}">
                      <a16:colId xmlns:a16="http://schemas.microsoft.com/office/drawing/2014/main" val="2553652419"/>
                    </a:ext>
                  </a:extLst>
                </a:gridCol>
                <a:gridCol w="1253580">
                  <a:extLst>
                    <a:ext uri="{9D8B030D-6E8A-4147-A177-3AD203B41FA5}">
                      <a16:colId xmlns:a16="http://schemas.microsoft.com/office/drawing/2014/main" val="3698687979"/>
                    </a:ext>
                  </a:extLst>
                </a:gridCol>
                <a:gridCol w="1272215">
                  <a:extLst>
                    <a:ext uri="{9D8B030D-6E8A-4147-A177-3AD203B41FA5}">
                      <a16:colId xmlns:a16="http://schemas.microsoft.com/office/drawing/2014/main" val="1610688106"/>
                    </a:ext>
                  </a:extLst>
                </a:gridCol>
              </a:tblGrid>
              <a:tr h="1712975">
                <a:tc rowSpan="2">
                  <a:txBody>
                    <a:bodyPr/>
                    <a:lstStyle/>
                    <a:p>
                      <a:pPr algn="ctr" rtl="0" fontAlgn="t">
                        <a:spcBef>
                          <a:spcPts val="0"/>
                        </a:spcBef>
                        <a:spcAft>
                          <a:spcPts val="800"/>
                        </a:spcAft>
                      </a:pPr>
                      <a:r>
                        <a:rPr lang="en-US" sz="1600" b="1" i="0" u="none" strike="noStrike" dirty="0">
                          <a:solidFill>
                            <a:srgbClr val="60D32C"/>
                          </a:solidFill>
                          <a:effectLst/>
                          <a:latin typeface="SassoonPrimaryInfant" pitchFamily="2" charset="0"/>
                        </a:rPr>
                        <a:t>Keeping/</a:t>
                      </a:r>
                    </a:p>
                    <a:p>
                      <a:pPr algn="ctr" rtl="0" fontAlgn="t">
                        <a:spcBef>
                          <a:spcPts val="0"/>
                        </a:spcBef>
                        <a:spcAft>
                          <a:spcPts val="800"/>
                        </a:spcAft>
                      </a:pPr>
                      <a:r>
                        <a:rPr lang="en-US" sz="1600" b="1" i="0" u="none" strike="noStrike" dirty="0">
                          <a:solidFill>
                            <a:srgbClr val="60D32C"/>
                          </a:solidFill>
                          <a:effectLst/>
                          <a:latin typeface="SassoonPrimaryInfant" pitchFamily="2" charset="0"/>
                        </a:rPr>
                        <a:t>Staying safe</a:t>
                      </a:r>
                      <a:endParaRPr lang="en-US" sz="3200" b="1" dirty="0">
                        <a:effectLst/>
                      </a:endParaRPr>
                    </a:p>
                    <a:p>
                      <a:pPr algn="ctr" rtl="0" fontAlgn="t">
                        <a:spcBef>
                          <a:spcPts val="0"/>
                        </a:spcBef>
                        <a:spcAft>
                          <a:spcPts val="800"/>
                        </a:spcAft>
                      </a:pPr>
                      <a:r>
                        <a:rPr lang="en-US" sz="1800" b="0" i="0" u="none" strike="noStrike" dirty="0">
                          <a:solidFill>
                            <a:srgbClr val="000000"/>
                          </a:solidFill>
                          <a:effectLst/>
                          <a:latin typeface="SassoonPrimaryInfant" pitchFamily="2" charset="0"/>
                        </a:rPr>
                        <a:t>Tying Shoelaces</a:t>
                      </a:r>
                      <a:endParaRPr lang="en-US"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US" sz="1600" b="1" i="0" u="none" strike="noStrike" dirty="0">
                          <a:solidFill>
                            <a:srgbClr val="FFFF00"/>
                          </a:solidFill>
                          <a:effectLst/>
                          <a:latin typeface="SassoonPrimaryInfant" pitchFamily="2" charset="0"/>
                        </a:rPr>
                        <a:t>Keeping/Staying Healthy</a:t>
                      </a:r>
                      <a:endParaRPr lang="en-US" sz="3200" b="1" dirty="0">
                        <a:effectLst/>
                      </a:endParaRPr>
                    </a:p>
                    <a:p>
                      <a:pPr algn="ctr" rtl="0" fontAlgn="t">
                        <a:spcBef>
                          <a:spcPts val="0"/>
                        </a:spcBef>
                        <a:spcAft>
                          <a:spcPts val="800"/>
                        </a:spcAft>
                      </a:pPr>
                      <a:r>
                        <a:rPr lang="en-US" sz="1800" b="0" i="0" u="none" strike="noStrike" dirty="0">
                          <a:solidFill>
                            <a:srgbClr val="000000"/>
                          </a:solidFill>
                          <a:effectLst/>
                          <a:latin typeface="SassoonPrimaryInfant" pitchFamily="2" charset="0"/>
                        </a:rPr>
                        <a:t>Healthy Eating</a:t>
                      </a:r>
                      <a:endParaRPr lang="en-US"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1" i="0" u="none" strike="noStrike" dirty="0">
                          <a:solidFill>
                            <a:srgbClr val="FF9900"/>
                          </a:solidFill>
                          <a:effectLst/>
                          <a:latin typeface="SassoonPrimaryInfant" pitchFamily="2" charset="0"/>
                        </a:rPr>
                        <a:t>Relationships</a:t>
                      </a:r>
                      <a:endParaRPr lang="en-GB" sz="3200" b="1" dirty="0">
                        <a:effectLst/>
                      </a:endParaRPr>
                    </a:p>
                    <a:p>
                      <a:pPr algn="ctr" rtl="0" fontAlgn="t">
                        <a:spcBef>
                          <a:spcPts val="0"/>
                        </a:spcBef>
                        <a:spcAft>
                          <a:spcPts val="800"/>
                        </a:spcAft>
                      </a:pPr>
                      <a:r>
                        <a:rPr lang="en-GB" sz="1800" b="0" i="0" u="none" strike="noStrike" dirty="0">
                          <a:solidFill>
                            <a:srgbClr val="000000"/>
                          </a:solidFill>
                          <a:effectLst/>
                          <a:latin typeface="SassoonPrimaryInfant" pitchFamily="2" charset="0"/>
                        </a:rPr>
                        <a:t>Bullying</a:t>
                      </a:r>
                      <a:endParaRPr lang="en-GB"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US" sz="1800" b="1" i="0" u="none" strike="noStrike" dirty="0">
                          <a:solidFill>
                            <a:srgbClr val="FF0000"/>
                          </a:solidFill>
                          <a:effectLst/>
                          <a:latin typeface="SassoonPrimaryInfant" pitchFamily="2" charset="0"/>
                        </a:rPr>
                        <a:t>Being Responsible</a:t>
                      </a:r>
                      <a:endParaRPr lang="en-US" sz="3200" b="1" dirty="0">
                        <a:effectLst/>
                      </a:endParaRPr>
                    </a:p>
                    <a:p>
                      <a:pPr algn="ctr" rtl="0" fontAlgn="t">
                        <a:spcBef>
                          <a:spcPts val="0"/>
                        </a:spcBef>
                        <a:spcAft>
                          <a:spcPts val="800"/>
                        </a:spcAft>
                      </a:pPr>
                      <a:r>
                        <a:rPr lang="en-US" sz="1800" b="0" i="0" u="none" strike="noStrike" dirty="0">
                          <a:solidFill>
                            <a:srgbClr val="000000"/>
                          </a:solidFill>
                          <a:effectLst/>
                          <a:latin typeface="SassoonPrimaryInfant" pitchFamily="2" charset="0"/>
                        </a:rPr>
                        <a:t>Practice Makes Perfect</a:t>
                      </a:r>
                      <a:endParaRPr lang="en-US"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1" i="0" u="none" strike="noStrike" dirty="0">
                          <a:solidFill>
                            <a:srgbClr val="1155CC"/>
                          </a:solidFill>
                          <a:effectLst/>
                          <a:latin typeface="SassoonPrimaryInfant" pitchFamily="2" charset="0"/>
                        </a:rPr>
                        <a:t>Feelings &amp; Emotions</a:t>
                      </a:r>
                      <a:endParaRPr lang="en-GB" sz="3200" b="1" dirty="0">
                        <a:effectLst/>
                      </a:endParaRPr>
                    </a:p>
                    <a:p>
                      <a:pPr algn="ctr" rtl="0" fontAlgn="t">
                        <a:spcBef>
                          <a:spcPts val="0"/>
                        </a:spcBef>
                        <a:spcAft>
                          <a:spcPts val="800"/>
                        </a:spcAft>
                      </a:pPr>
                      <a:r>
                        <a:rPr lang="en-GB" sz="1800" b="0" i="0" u="none" strike="noStrike" dirty="0">
                          <a:solidFill>
                            <a:srgbClr val="000000"/>
                          </a:solidFill>
                          <a:effectLst/>
                          <a:latin typeface="SassoonPrimaryInfant" pitchFamily="2" charset="0"/>
                        </a:rPr>
                        <a:t>Worry</a:t>
                      </a:r>
                      <a:endParaRPr lang="en-GB"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1" i="0" u="none" strike="noStrike" dirty="0">
                          <a:solidFill>
                            <a:srgbClr val="CBABD8"/>
                          </a:solidFill>
                          <a:effectLst/>
                          <a:latin typeface="SassoonPrimaryInfant" pitchFamily="2" charset="0"/>
                        </a:rPr>
                        <a:t>Computer safety</a:t>
                      </a:r>
                      <a:endParaRPr lang="en-GB" sz="3200" b="1" dirty="0">
                        <a:effectLst/>
                      </a:endParaRPr>
                    </a:p>
                    <a:p>
                      <a:pPr algn="ctr" rtl="0" fontAlgn="t">
                        <a:spcBef>
                          <a:spcPts val="0"/>
                        </a:spcBef>
                        <a:spcAft>
                          <a:spcPts val="800"/>
                        </a:spcAft>
                      </a:pPr>
                      <a:r>
                        <a:rPr lang="en-GB" sz="1800" b="0" i="0" u="none" strike="noStrike" dirty="0">
                          <a:solidFill>
                            <a:srgbClr val="000000"/>
                          </a:solidFill>
                          <a:effectLst/>
                          <a:latin typeface="SassoonPrimaryInfant" pitchFamily="2" charset="0"/>
                        </a:rPr>
                        <a:t>Image Sharing</a:t>
                      </a:r>
                      <a:endParaRPr lang="en-GB"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US" sz="1800" b="1" i="0" u="none" strike="noStrike" dirty="0">
                          <a:solidFill>
                            <a:srgbClr val="FF00FF"/>
                          </a:solidFill>
                          <a:effectLst/>
                          <a:latin typeface="SassoonPrimaryInfant" pitchFamily="2" charset="0"/>
                        </a:rPr>
                        <a:t>Our World</a:t>
                      </a:r>
                      <a:endParaRPr lang="en-US" sz="3200" b="1" dirty="0">
                        <a:effectLst/>
                      </a:endParaRPr>
                    </a:p>
                    <a:p>
                      <a:pPr algn="ctr" rtl="0" fontAlgn="t">
                        <a:spcBef>
                          <a:spcPts val="0"/>
                        </a:spcBef>
                        <a:spcAft>
                          <a:spcPts val="800"/>
                        </a:spcAft>
                      </a:pPr>
                      <a:r>
                        <a:rPr lang="en-US" sz="1800" b="0" i="0" u="none" strike="noStrike" dirty="0">
                          <a:solidFill>
                            <a:srgbClr val="000000"/>
                          </a:solidFill>
                          <a:effectLst/>
                          <a:latin typeface="SassoonPrimaryInfant" pitchFamily="2" charset="0"/>
                        </a:rPr>
                        <a:t>Living in Our World</a:t>
                      </a:r>
                      <a:endParaRPr lang="en-US"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3593424"/>
                  </a:ext>
                </a:extLst>
              </a:tr>
              <a:tr h="1257396">
                <a:tc vMerge="1">
                  <a:txBody>
                    <a:bodyPr/>
                    <a:lstStyle/>
                    <a:p>
                      <a:endParaRPr lang="en-GB"/>
                    </a:p>
                  </a:txBody>
                  <a:tcPr/>
                </a:tc>
                <a:tc>
                  <a:txBody>
                    <a:bodyPr/>
                    <a:lstStyle/>
                    <a:p>
                      <a:pPr algn="ctr" rtl="0" fontAlgn="t">
                        <a:spcBef>
                          <a:spcPts val="0"/>
                        </a:spcBef>
                        <a:spcAft>
                          <a:spcPts val="800"/>
                        </a:spcAft>
                      </a:pPr>
                      <a:r>
                        <a:rPr lang="en-GB" sz="1800" b="0" i="0" u="none" strike="noStrike">
                          <a:solidFill>
                            <a:srgbClr val="000000"/>
                          </a:solidFill>
                          <a:effectLst/>
                          <a:latin typeface="SassoonPrimaryInfant" pitchFamily="2" charset="0"/>
                        </a:rPr>
                        <a:t>Brushing Teeth</a:t>
                      </a:r>
                      <a:endParaRPr lang="en-GB" sz="320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0" i="0" u="none" strike="noStrike">
                          <a:solidFill>
                            <a:srgbClr val="000000"/>
                          </a:solidFill>
                          <a:effectLst/>
                          <a:latin typeface="SassoonPrimaryInfant" pitchFamily="2" charset="0"/>
                        </a:rPr>
                        <a:t>Body language</a:t>
                      </a:r>
                      <a:endParaRPr lang="en-GB" sz="320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0" i="0" u="none" strike="noStrike">
                          <a:solidFill>
                            <a:srgbClr val="000000"/>
                          </a:solidFill>
                          <a:effectLst/>
                          <a:latin typeface="SassoonPrimaryInfant" pitchFamily="2" charset="0"/>
                        </a:rPr>
                        <a:t>Helping Someone in Need</a:t>
                      </a:r>
                      <a:endParaRPr lang="en-GB" sz="320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0" i="0" u="none" strike="noStrike" dirty="0">
                          <a:solidFill>
                            <a:srgbClr val="000000"/>
                          </a:solidFill>
                          <a:effectLst/>
                          <a:latin typeface="SassoonPrimaryInfant" pitchFamily="2" charset="0"/>
                        </a:rPr>
                        <a:t>Anger</a:t>
                      </a:r>
                      <a:endParaRPr lang="en-GB"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0" i="0" u="none" strike="noStrike" dirty="0">
                          <a:solidFill>
                            <a:srgbClr val="000000"/>
                          </a:solidFill>
                          <a:effectLst/>
                          <a:latin typeface="SassoonPrimaryInfant" pitchFamily="2" charset="0"/>
                        </a:rPr>
                        <a:t>Documentary</a:t>
                      </a:r>
                      <a:endParaRPr lang="en-GB"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t">
                        <a:spcBef>
                          <a:spcPts val="0"/>
                        </a:spcBef>
                        <a:spcAft>
                          <a:spcPts val="800"/>
                        </a:spcAft>
                      </a:pPr>
                      <a:r>
                        <a:rPr lang="en-GB" sz="1800" b="0" i="0" u="none" strike="noStrike" dirty="0">
                          <a:solidFill>
                            <a:srgbClr val="000000"/>
                          </a:solidFill>
                          <a:effectLst/>
                          <a:latin typeface="SassoonPrimaryInfant" pitchFamily="2" charset="0"/>
                        </a:rPr>
                        <a:t>Working in Our World</a:t>
                      </a:r>
                      <a:endParaRPr lang="en-GB" sz="32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0181528"/>
                  </a:ext>
                </a:extLst>
              </a:tr>
            </a:tbl>
          </a:graphicData>
        </a:graphic>
      </p:graphicFrame>
      <p:sp>
        <p:nvSpPr>
          <p:cNvPr id="3" name="Rectangle 1">
            <a:extLst>
              <a:ext uri="{FF2B5EF4-FFF2-40B4-BE49-F238E27FC236}">
                <a16:creationId xmlns:a16="http://schemas.microsoft.com/office/drawing/2014/main" id="{4DDAC831-C1EE-4913-94F1-427B6938F689}"/>
              </a:ext>
            </a:extLst>
          </p:cNvPr>
          <p:cNvSpPr>
            <a:spLocks noChangeArrowheads="1"/>
          </p:cNvSpPr>
          <p:nvPr/>
        </p:nvSpPr>
        <p:spPr bwMode="auto">
          <a:xfrm>
            <a:off x="3330575" y="31734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4" name="Table 3">
            <a:extLst>
              <a:ext uri="{FF2B5EF4-FFF2-40B4-BE49-F238E27FC236}">
                <a16:creationId xmlns:a16="http://schemas.microsoft.com/office/drawing/2014/main" id="{A1AD9D37-6BBB-42C4-8FEE-F79F7DE708D4}"/>
              </a:ext>
            </a:extLst>
          </p:cNvPr>
          <p:cNvGraphicFramePr>
            <a:graphicFrameLocks noGrp="1"/>
          </p:cNvGraphicFramePr>
          <p:nvPr>
            <p:extLst>
              <p:ext uri="{D42A27DB-BD31-4B8C-83A1-F6EECF244321}">
                <p14:modId xmlns:p14="http://schemas.microsoft.com/office/powerpoint/2010/main" val="304834281"/>
              </p:ext>
            </p:extLst>
          </p:nvPr>
        </p:nvGraphicFramePr>
        <p:xfrm>
          <a:off x="510499" y="1920230"/>
          <a:ext cx="1191841" cy="2988361"/>
        </p:xfrm>
        <a:graphic>
          <a:graphicData uri="http://schemas.openxmlformats.org/drawingml/2006/table">
            <a:tbl>
              <a:tblPr/>
              <a:tblGrid>
                <a:gridCol w="1191841">
                  <a:extLst>
                    <a:ext uri="{9D8B030D-6E8A-4147-A177-3AD203B41FA5}">
                      <a16:colId xmlns:a16="http://schemas.microsoft.com/office/drawing/2014/main" val="2501415105"/>
                    </a:ext>
                  </a:extLst>
                </a:gridCol>
              </a:tblGrid>
              <a:tr h="1677375">
                <a:tc>
                  <a:txBody>
                    <a:bodyPr/>
                    <a:lstStyle/>
                    <a:p>
                      <a:pPr algn="ctr" rtl="0" fontAlgn="t">
                        <a:spcBef>
                          <a:spcPts val="0"/>
                        </a:spcBef>
                        <a:spcAft>
                          <a:spcPts val="800"/>
                        </a:spcAft>
                      </a:pPr>
                      <a:r>
                        <a:rPr lang="en-GB" sz="1800" b="1" i="0" u="none" strike="noStrike" dirty="0">
                          <a:solidFill>
                            <a:srgbClr val="CC0000"/>
                          </a:solidFill>
                          <a:effectLst/>
                          <a:latin typeface="SassoonPrimaryInfant" pitchFamily="2" charset="0"/>
                        </a:rPr>
                        <a:t>Fire safety</a:t>
                      </a:r>
                      <a:endParaRPr lang="en-GB" sz="1800" b="1" dirty="0">
                        <a:effectLst/>
                      </a:endParaRPr>
                    </a:p>
                    <a:p>
                      <a:pPr algn="ctr" rtl="0" fontAlgn="t">
                        <a:spcBef>
                          <a:spcPts val="0"/>
                        </a:spcBef>
                        <a:spcAft>
                          <a:spcPts val="800"/>
                        </a:spcAft>
                      </a:pPr>
                      <a:r>
                        <a:rPr lang="en-GB" sz="1800" b="0" i="0" u="none" strike="noStrike" dirty="0">
                          <a:solidFill>
                            <a:srgbClr val="000000"/>
                          </a:solidFill>
                          <a:effectLst/>
                          <a:latin typeface="SassoonPrimaryInfant" pitchFamily="2" charset="0"/>
                        </a:rPr>
                        <a:t>Petty Arson</a:t>
                      </a:r>
                      <a:endParaRPr lang="en-GB" sz="18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2470464"/>
                  </a:ext>
                </a:extLst>
              </a:tr>
              <a:tr h="1310986">
                <a:tc>
                  <a:txBody>
                    <a:bodyPr/>
                    <a:lstStyle/>
                    <a:p>
                      <a:pPr algn="ctr" rtl="0" fontAlgn="t">
                        <a:spcBef>
                          <a:spcPts val="0"/>
                        </a:spcBef>
                        <a:spcAft>
                          <a:spcPts val="800"/>
                        </a:spcAft>
                      </a:pPr>
                      <a:r>
                        <a:rPr lang="en-GB" sz="1800" b="0" i="0" u="none" strike="noStrike" dirty="0">
                          <a:solidFill>
                            <a:srgbClr val="000000"/>
                          </a:solidFill>
                          <a:effectLst/>
                          <a:latin typeface="SassoonPrimaryInfant" pitchFamily="2" charset="0"/>
                        </a:rPr>
                        <a:t>Texting Whilst Driving</a:t>
                      </a:r>
                      <a:endParaRPr lang="en-GB" sz="1800" dirty="0">
                        <a:effectLst/>
                      </a:endParaRPr>
                    </a:p>
                  </a:txBody>
                  <a:tcPr marL="68580" marR="6858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2942791"/>
                  </a:ext>
                </a:extLst>
              </a:tr>
            </a:tbl>
          </a:graphicData>
        </a:graphic>
      </p:graphicFrame>
      <p:sp>
        <p:nvSpPr>
          <p:cNvPr id="5" name="Rectangle 2">
            <a:extLst>
              <a:ext uri="{FF2B5EF4-FFF2-40B4-BE49-F238E27FC236}">
                <a16:creationId xmlns:a16="http://schemas.microsoft.com/office/drawing/2014/main" id="{A4449087-0FBA-492D-A2BF-916B50088E95}"/>
              </a:ext>
            </a:extLst>
          </p:cNvPr>
          <p:cNvSpPr>
            <a:spLocks noChangeArrowheads="1"/>
          </p:cNvSpPr>
          <p:nvPr/>
        </p:nvSpPr>
        <p:spPr bwMode="auto">
          <a:xfrm>
            <a:off x="10832560" y="290591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1548174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8"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72" name="Google Shape;172;p8"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73" name="Google Shape;173;p8"/>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Fundamental Skills</a:t>
            </a:r>
            <a:endParaRPr b="1" dirty="0">
              <a:latin typeface="SassoonPrimaryInfant" pitchFamily="2" charset="0"/>
            </a:endParaRPr>
          </a:p>
        </p:txBody>
      </p:sp>
      <p:sp>
        <p:nvSpPr>
          <p:cNvPr id="2" name="Rectangle 1">
            <a:extLst>
              <a:ext uri="{FF2B5EF4-FFF2-40B4-BE49-F238E27FC236}">
                <a16:creationId xmlns:a16="http://schemas.microsoft.com/office/drawing/2014/main" id="{CA59DBF0-28FC-4A67-9AF1-95CCB7901A99}"/>
              </a:ext>
            </a:extLst>
          </p:cNvPr>
          <p:cNvSpPr/>
          <p:nvPr/>
        </p:nvSpPr>
        <p:spPr>
          <a:xfrm>
            <a:off x="1207875" y="2090172"/>
            <a:ext cx="9865896" cy="3539430"/>
          </a:xfrm>
          <a:prstGeom prst="rect">
            <a:avLst/>
          </a:prstGeom>
        </p:spPr>
        <p:txBody>
          <a:bodyPr wrap="square">
            <a:spAutoFit/>
          </a:bodyPr>
          <a:lstStyle/>
          <a:p>
            <a:pPr marL="457200" lvl="0" indent="-457200">
              <a:buSzPts val="1800"/>
              <a:buFont typeface="Arial" panose="020B0604020202020204" pitchFamily="34" charset="0"/>
              <a:buChar char="•"/>
            </a:pPr>
            <a:r>
              <a:rPr lang="en-US" sz="2800" dirty="0">
                <a:solidFill>
                  <a:schemeClr val="dk1"/>
                </a:solidFill>
                <a:latin typeface="SassoonPrimaryInfant" pitchFamily="2" charset="0"/>
                <a:ea typeface="Calibri"/>
                <a:cs typeface="Calibri"/>
                <a:sym typeface="Calibri"/>
              </a:rPr>
              <a:t>In each year group we ensure children understand and can apply the most fundamental skills before they move on to the next stage of learning. Otherwise any future learning will be like ‘building on sand’.</a:t>
            </a:r>
          </a:p>
          <a:p>
            <a:pPr marL="457200" lvl="0" indent="-457200">
              <a:buSzPts val="1800"/>
              <a:buFont typeface="Arial" panose="020B0604020202020204" pitchFamily="34" charset="0"/>
              <a:buChar char="•"/>
            </a:pPr>
            <a:r>
              <a:rPr lang="en-US" sz="2800" dirty="0">
                <a:solidFill>
                  <a:schemeClr val="dk1"/>
                </a:solidFill>
                <a:latin typeface="SassoonPrimaryInfant" pitchFamily="2" charset="0"/>
                <a:ea typeface="Calibri"/>
                <a:cs typeface="Calibri"/>
                <a:sym typeface="Calibri"/>
              </a:rPr>
              <a:t>For some children this means that they will need to revisit and receive additional intervention to help them master skills from previous year groups.</a:t>
            </a:r>
          </a:p>
          <a:p>
            <a:pPr marL="457200" lvl="0" indent="-457200">
              <a:buSzPts val="1800"/>
              <a:buFont typeface="Arial" panose="020B0604020202020204" pitchFamily="34" charset="0"/>
              <a:buChar char="•"/>
            </a:pPr>
            <a:r>
              <a:rPr lang="en-GB" sz="2800" u="sng" dirty="0">
                <a:solidFill>
                  <a:schemeClr val="hlink"/>
                </a:solidFill>
                <a:latin typeface="Calibri"/>
                <a:ea typeface="Calibri"/>
                <a:cs typeface="Calibri"/>
                <a:sym typeface="Calibri"/>
                <a:hlinkClick r:id="rId4"/>
              </a:rPr>
              <a:t>https://www.brookdaleprimaryschool.co.uk/English/</a:t>
            </a:r>
            <a:endParaRPr lang="en-US" sz="2800" dirty="0">
              <a:solidFill>
                <a:schemeClr val="dk1"/>
              </a:solidFill>
              <a:latin typeface="SassoonPrimaryInfant" pitchFamily="2" charset="0"/>
              <a:ea typeface="Calibri"/>
              <a:cs typeface="Calibri"/>
              <a:sym typeface="Calibri"/>
            </a:endParaRPr>
          </a:p>
        </p:txBody>
      </p:sp>
    </p:spTree>
    <p:extLst>
      <p:ext uri="{BB962C8B-B14F-4D97-AF65-F5344CB8AC3E}">
        <p14:creationId xmlns:p14="http://schemas.microsoft.com/office/powerpoint/2010/main" val="2702725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11"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197" name="Google Shape;197;p11"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198" name="Google Shape;198;p11"/>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Maths</a:t>
            </a:r>
            <a:endParaRPr b="1" dirty="0">
              <a:latin typeface="SassoonPrimaryInfant" pitchFamily="2" charset="0"/>
            </a:endParaRPr>
          </a:p>
        </p:txBody>
      </p:sp>
      <p:sp>
        <p:nvSpPr>
          <p:cNvPr id="2" name="Rectangle 1">
            <a:extLst>
              <a:ext uri="{FF2B5EF4-FFF2-40B4-BE49-F238E27FC236}">
                <a16:creationId xmlns:a16="http://schemas.microsoft.com/office/drawing/2014/main" id="{F494D427-EBCB-444D-B639-4E7F8E273442}"/>
              </a:ext>
            </a:extLst>
          </p:cNvPr>
          <p:cNvSpPr/>
          <p:nvPr/>
        </p:nvSpPr>
        <p:spPr>
          <a:xfrm>
            <a:off x="271020" y="1895475"/>
            <a:ext cx="11682855" cy="4616648"/>
          </a:xfrm>
          <a:prstGeom prst="rect">
            <a:avLst/>
          </a:prstGeom>
        </p:spPr>
        <p:txBody>
          <a:bodyPr wrap="square">
            <a:spAutoFit/>
          </a:bodyPr>
          <a:lstStyle/>
          <a:p>
            <a:pPr marL="285750" indent="-285750">
              <a:buFont typeface="Arial" panose="020B0604020202020204" pitchFamily="34" charset="0"/>
              <a:buChar char="•"/>
            </a:pPr>
            <a:r>
              <a:rPr lang="en-US" sz="2100" dirty="0">
                <a:solidFill>
                  <a:srgbClr val="0B0C0C"/>
                </a:solidFill>
                <a:latin typeface="SassoonPrimaryInfant" pitchFamily="2" charset="0"/>
              </a:rPr>
              <a:t>read scales in divisions of ones, twos, fives and tens</a:t>
            </a:r>
          </a:p>
          <a:p>
            <a:pPr marL="285750" indent="-285750">
              <a:buFont typeface="Arial" panose="020B0604020202020204" pitchFamily="34" charset="0"/>
              <a:buChar char="•"/>
            </a:pPr>
            <a:r>
              <a:rPr lang="en-US" sz="2100" dirty="0">
                <a:solidFill>
                  <a:srgbClr val="0B0C0C"/>
                </a:solidFill>
                <a:latin typeface="SassoonPrimaryInfant" pitchFamily="2" charset="0"/>
              </a:rPr>
              <a:t>partition any two-digit number into different combinations of tens and ones</a:t>
            </a:r>
          </a:p>
          <a:p>
            <a:pPr marL="285750" indent="-285750">
              <a:buFont typeface="Arial" panose="020B0604020202020204" pitchFamily="34" charset="0"/>
              <a:buChar char="•"/>
            </a:pPr>
            <a:r>
              <a:rPr lang="en-US" sz="2100" dirty="0">
                <a:solidFill>
                  <a:srgbClr val="0B0C0C"/>
                </a:solidFill>
                <a:latin typeface="SassoonPrimaryInfant" pitchFamily="2" charset="0"/>
              </a:rPr>
              <a:t>add and subtract any 2 two-digit numbers using an efficient strategy</a:t>
            </a:r>
          </a:p>
          <a:p>
            <a:pPr marL="285750" indent="-285750">
              <a:buFont typeface="Arial" panose="020B0604020202020204" pitchFamily="34" charset="0"/>
              <a:buChar char="•"/>
            </a:pPr>
            <a:r>
              <a:rPr lang="en-US" sz="2100" dirty="0">
                <a:solidFill>
                  <a:srgbClr val="0B0C0C"/>
                </a:solidFill>
                <a:latin typeface="SassoonPrimaryInfant" pitchFamily="2" charset="0"/>
              </a:rPr>
              <a:t>recall all number bonds to and within 10 and use these to reason with and calculate bonds to and within 20, </a:t>
            </a:r>
            <a:r>
              <a:rPr lang="en-US" sz="2100" dirty="0" err="1">
                <a:solidFill>
                  <a:srgbClr val="0B0C0C"/>
                </a:solidFill>
                <a:latin typeface="SassoonPrimaryInfant" pitchFamily="2" charset="0"/>
              </a:rPr>
              <a:t>recognising</a:t>
            </a:r>
            <a:r>
              <a:rPr lang="en-US" sz="2100" dirty="0">
                <a:solidFill>
                  <a:srgbClr val="0B0C0C"/>
                </a:solidFill>
                <a:latin typeface="SassoonPrimaryInfant" pitchFamily="2" charset="0"/>
              </a:rPr>
              <a:t> other associated additive relationships – for example: if 7 + 3 = 10, then 17 + 3 = 20</a:t>
            </a:r>
          </a:p>
          <a:p>
            <a:pPr marL="285750" indent="-285750">
              <a:buFont typeface="Arial" panose="020B0604020202020204" pitchFamily="34" charset="0"/>
              <a:buChar char="•"/>
            </a:pPr>
            <a:r>
              <a:rPr lang="en-US" sz="2100" dirty="0">
                <a:solidFill>
                  <a:srgbClr val="0B0C0C"/>
                </a:solidFill>
                <a:latin typeface="SassoonPrimaryInfant" pitchFamily="2" charset="0"/>
              </a:rPr>
              <a:t>recall multiplication and division facts for 2, 5 and 10 and use them to solve simple problems, demonstrating an understanding of commutativity as necessary</a:t>
            </a:r>
          </a:p>
          <a:p>
            <a:pPr marL="285750" indent="-285750">
              <a:buFont typeface="Arial" panose="020B0604020202020204" pitchFamily="34" charset="0"/>
              <a:buChar char="•"/>
            </a:pPr>
            <a:r>
              <a:rPr lang="en-US" sz="2100" dirty="0">
                <a:solidFill>
                  <a:srgbClr val="0B0C0C"/>
                </a:solidFill>
                <a:latin typeface="SassoonPrimaryInfant" pitchFamily="2" charset="0"/>
              </a:rPr>
              <a:t>identify 1/4, 1/3, 1/2, 2/4, 3/4 of a number or shape, and know that all parts must be equal parts of the whole</a:t>
            </a:r>
          </a:p>
          <a:p>
            <a:pPr marL="285750" indent="-285750">
              <a:buFont typeface="Arial" panose="020B0604020202020204" pitchFamily="34" charset="0"/>
              <a:buChar char="•"/>
            </a:pPr>
            <a:r>
              <a:rPr lang="en-US" sz="2100" dirty="0">
                <a:solidFill>
                  <a:srgbClr val="0B0C0C"/>
                </a:solidFill>
                <a:latin typeface="SassoonPrimaryInfant" pitchFamily="2" charset="0"/>
              </a:rPr>
              <a:t>use different coins to make the same amount</a:t>
            </a:r>
          </a:p>
          <a:p>
            <a:pPr marL="285750" indent="-285750">
              <a:buFont typeface="Arial" panose="020B0604020202020204" pitchFamily="34" charset="0"/>
              <a:buChar char="•"/>
            </a:pPr>
            <a:r>
              <a:rPr lang="en-US" sz="2100" dirty="0">
                <a:solidFill>
                  <a:srgbClr val="0B0C0C"/>
                </a:solidFill>
                <a:latin typeface="SassoonPrimaryInfant" pitchFamily="2" charset="0"/>
              </a:rPr>
              <a:t>read the time on a clock to the nearest 15 minutes</a:t>
            </a:r>
          </a:p>
          <a:p>
            <a:pPr marL="285750" indent="-285750">
              <a:buFont typeface="Arial" panose="020B0604020202020204" pitchFamily="34" charset="0"/>
              <a:buChar char="•"/>
            </a:pPr>
            <a:r>
              <a:rPr lang="en-US" sz="2100" dirty="0">
                <a:solidFill>
                  <a:srgbClr val="0B0C0C"/>
                </a:solidFill>
                <a:latin typeface="SassoonPrimaryInfant" pitchFamily="2" charset="0"/>
              </a:rPr>
              <a:t>name and describe properties of 2D and 3D shapes, including number of sides, vertices, edges, faces and lines of symmetry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46;p5">
            <a:extLst>
              <a:ext uri="{FF2B5EF4-FFF2-40B4-BE49-F238E27FC236}">
                <a16:creationId xmlns:a16="http://schemas.microsoft.com/office/drawing/2014/main" id="{137CEE4A-2D1A-41EF-AD8D-F012D88C0B1A}"/>
              </a:ext>
            </a:extLst>
          </p:cNvPr>
          <p:cNvSpPr txBox="1"/>
          <p:nvPr/>
        </p:nvSpPr>
        <p:spPr>
          <a:xfrm>
            <a:off x="3354376" y="323636"/>
            <a:ext cx="53610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tx1"/>
                </a:solidFill>
                <a:latin typeface="SassoonPrimaryInfant" pitchFamily="2" charset="0"/>
              </a:rPr>
              <a:t>Maths Journal Example</a:t>
            </a:r>
            <a:endParaRPr b="1" dirty="0">
              <a:solidFill>
                <a:schemeClr val="tx1"/>
              </a:solidFill>
              <a:latin typeface="SassoonPrimaryInfant" pitchFamily="2" charset="0"/>
            </a:endParaRPr>
          </a:p>
        </p:txBody>
      </p:sp>
      <p:pic>
        <p:nvPicPr>
          <p:cNvPr id="3" name="Picture 2">
            <a:extLst>
              <a:ext uri="{FF2B5EF4-FFF2-40B4-BE49-F238E27FC236}">
                <a16:creationId xmlns:a16="http://schemas.microsoft.com/office/drawing/2014/main" id="{091DAA7B-3DF1-4F46-85D2-FE49550BB558}"/>
              </a:ext>
            </a:extLst>
          </p:cNvPr>
          <p:cNvPicPr>
            <a:picLocks noChangeAspect="1"/>
          </p:cNvPicPr>
          <p:nvPr/>
        </p:nvPicPr>
        <p:blipFill rotWithShape="1">
          <a:blip r:embed="rId2"/>
          <a:srcRect b="24398"/>
          <a:stretch/>
        </p:blipFill>
        <p:spPr>
          <a:xfrm>
            <a:off x="3571876" y="1234911"/>
            <a:ext cx="5143500" cy="5184742"/>
          </a:xfrm>
          <a:prstGeom prst="rect">
            <a:avLst/>
          </a:prstGeom>
        </p:spPr>
      </p:pic>
    </p:spTree>
    <p:extLst>
      <p:ext uri="{BB962C8B-B14F-4D97-AF65-F5344CB8AC3E}">
        <p14:creationId xmlns:p14="http://schemas.microsoft.com/office/powerpoint/2010/main" val="483894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12"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05" name="Google Shape;205;p12"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06" name="Google Shape;206;p12"/>
          <p:cNvSpPr txBox="1"/>
          <p:nvPr/>
        </p:nvSpPr>
        <p:spPr>
          <a:xfrm>
            <a:off x="3460376" y="860612"/>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Maths Dictionary</a:t>
            </a:r>
            <a:endParaRPr b="1" dirty="0">
              <a:latin typeface="SassoonPrimaryInfant" pitchFamily="2" charset="0"/>
            </a:endParaRPr>
          </a:p>
        </p:txBody>
      </p:sp>
      <p:pic>
        <p:nvPicPr>
          <p:cNvPr id="2" name="Picture 1">
            <a:extLst>
              <a:ext uri="{FF2B5EF4-FFF2-40B4-BE49-F238E27FC236}">
                <a16:creationId xmlns:a16="http://schemas.microsoft.com/office/drawing/2014/main" id="{C894F0D9-0D8A-4209-B03A-73918CCE9886}"/>
              </a:ext>
            </a:extLst>
          </p:cNvPr>
          <p:cNvPicPr>
            <a:picLocks noChangeAspect="1"/>
          </p:cNvPicPr>
          <p:nvPr/>
        </p:nvPicPr>
        <p:blipFill>
          <a:blip r:embed="rId4"/>
          <a:stretch>
            <a:fillRect/>
          </a:stretch>
        </p:blipFill>
        <p:spPr>
          <a:xfrm>
            <a:off x="193209" y="1895475"/>
            <a:ext cx="5158031" cy="2407619"/>
          </a:xfrm>
          <a:prstGeom prst="rect">
            <a:avLst/>
          </a:prstGeom>
        </p:spPr>
      </p:pic>
      <p:pic>
        <p:nvPicPr>
          <p:cNvPr id="3" name="Picture 2">
            <a:extLst>
              <a:ext uri="{FF2B5EF4-FFF2-40B4-BE49-F238E27FC236}">
                <a16:creationId xmlns:a16="http://schemas.microsoft.com/office/drawing/2014/main" id="{5897815B-E74F-4471-92E5-CD5756184833}"/>
              </a:ext>
            </a:extLst>
          </p:cNvPr>
          <p:cNvPicPr>
            <a:picLocks noChangeAspect="1"/>
          </p:cNvPicPr>
          <p:nvPr/>
        </p:nvPicPr>
        <p:blipFill>
          <a:blip r:embed="rId5"/>
          <a:stretch>
            <a:fillRect/>
          </a:stretch>
        </p:blipFill>
        <p:spPr>
          <a:xfrm>
            <a:off x="7126664" y="1895475"/>
            <a:ext cx="3998536" cy="2198716"/>
          </a:xfrm>
          <a:prstGeom prst="rect">
            <a:avLst/>
          </a:prstGeom>
        </p:spPr>
      </p:pic>
      <p:pic>
        <p:nvPicPr>
          <p:cNvPr id="4" name="Picture 3">
            <a:extLst>
              <a:ext uri="{FF2B5EF4-FFF2-40B4-BE49-F238E27FC236}">
                <a16:creationId xmlns:a16="http://schemas.microsoft.com/office/drawing/2014/main" id="{00013C9C-E1D1-4768-89AB-AA35631A583D}"/>
              </a:ext>
            </a:extLst>
          </p:cNvPr>
          <p:cNvPicPr>
            <a:picLocks noChangeAspect="1"/>
          </p:cNvPicPr>
          <p:nvPr/>
        </p:nvPicPr>
        <p:blipFill>
          <a:blip r:embed="rId6"/>
          <a:stretch>
            <a:fillRect/>
          </a:stretch>
        </p:blipFill>
        <p:spPr>
          <a:xfrm>
            <a:off x="3880680" y="4050623"/>
            <a:ext cx="4716544" cy="27979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13"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12" name="Google Shape;212;p13"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13" name="Google Shape;213;p13"/>
          <p:cNvSpPr txBox="1"/>
          <p:nvPr/>
        </p:nvSpPr>
        <p:spPr>
          <a:xfrm>
            <a:off x="3463177" y="1132629"/>
            <a:ext cx="5360895"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English - Writing</a:t>
            </a:r>
            <a:endParaRPr b="1" dirty="0">
              <a:latin typeface="SassoonPrimaryInfant" pitchFamily="2" charset="0"/>
            </a:endParaRPr>
          </a:p>
        </p:txBody>
      </p:sp>
      <p:sp>
        <p:nvSpPr>
          <p:cNvPr id="214" name="Google Shape;214;p13"/>
          <p:cNvSpPr txBox="1"/>
          <p:nvPr/>
        </p:nvSpPr>
        <p:spPr>
          <a:xfrm>
            <a:off x="333375" y="2160500"/>
            <a:ext cx="11402996" cy="3477835"/>
          </a:xfrm>
          <a:prstGeom prst="rect">
            <a:avLst/>
          </a:prstGeom>
          <a:noFill/>
          <a:ln>
            <a:noFill/>
          </a:ln>
        </p:spPr>
        <p:txBody>
          <a:bodyPr spcFirstLastPara="1" wrap="square" lIns="91425" tIns="45700" rIns="91425" bIns="45700" anchor="t" anchorCtr="0">
            <a:spAutoFit/>
          </a:bodyPr>
          <a:lstStyle/>
          <a:p>
            <a:r>
              <a:rPr lang="en-US" sz="2000" u="sng" dirty="0">
                <a:latin typeface="SassoonPrimaryInfant" pitchFamily="2" charset="0"/>
              </a:rPr>
              <a:t>Writing/GPAS</a:t>
            </a:r>
          </a:p>
          <a:p>
            <a:pPr marL="285750" indent="-285750">
              <a:buFont typeface="Arial" panose="020B0604020202020204" pitchFamily="34" charset="0"/>
              <a:buChar char="•"/>
            </a:pPr>
            <a:r>
              <a:rPr lang="en-US" sz="2000" dirty="0">
                <a:latin typeface="SassoonPrimaryInfant" pitchFamily="2" charset="0"/>
              </a:rPr>
              <a:t>write simple, coherent narratives about personal experiences and those of others (real or fictional)</a:t>
            </a:r>
          </a:p>
          <a:p>
            <a:pPr marL="285750" indent="-285750">
              <a:buFont typeface="Arial" panose="020B0604020202020204" pitchFamily="34" charset="0"/>
              <a:buChar char="•"/>
            </a:pPr>
            <a:r>
              <a:rPr lang="en-US" sz="2000" dirty="0">
                <a:latin typeface="SassoonPrimaryInfant" pitchFamily="2" charset="0"/>
              </a:rPr>
              <a:t>write about real events, recording these simply and clearly</a:t>
            </a:r>
          </a:p>
          <a:p>
            <a:pPr marL="285750" indent="-285750">
              <a:buFont typeface="Arial" panose="020B0604020202020204" pitchFamily="34" charset="0"/>
              <a:buChar char="•"/>
            </a:pPr>
            <a:r>
              <a:rPr lang="en-US" sz="2000" dirty="0">
                <a:latin typeface="SassoonPrimaryInfant" pitchFamily="2" charset="0"/>
              </a:rPr>
              <a:t>demarcate most sentences in their writing with capital letters and full stops, and use question marks correctly when required</a:t>
            </a:r>
          </a:p>
          <a:p>
            <a:pPr marL="285750" indent="-285750">
              <a:buFont typeface="Arial" panose="020B0604020202020204" pitchFamily="34" charset="0"/>
              <a:buChar char="•"/>
            </a:pPr>
            <a:r>
              <a:rPr lang="en-US" sz="2000" dirty="0">
                <a:latin typeface="SassoonPrimaryInfant" pitchFamily="2" charset="0"/>
              </a:rPr>
              <a:t>use present and past tense mostly correctly and consistently</a:t>
            </a:r>
          </a:p>
          <a:p>
            <a:pPr marL="285750" indent="-285750">
              <a:buFont typeface="Arial" panose="020B0604020202020204" pitchFamily="34" charset="0"/>
              <a:buChar char="•"/>
            </a:pPr>
            <a:r>
              <a:rPr lang="en-US" sz="2000" dirty="0">
                <a:latin typeface="SassoonPrimaryInfant" pitchFamily="2" charset="0"/>
              </a:rPr>
              <a:t>use co-ordination (such as or/and/but) and some subordination (such as when/if/that/because) to join clauses</a:t>
            </a:r>
          </a:p>
          <a:p>
            <a:pPr marL="285750" indent="-285750">
              <a:buFont typeface="Arial" panose="020B0604020202020204" pitchFamily="34" charset="0"/>
              <a:buChar char="•"/>
            </a:pPr>
            <a:r>
              <a:rPr lang="en-US" sz="2000" dirty="0">
                <a:latin typeface="SassoonPrimaryInfant" pitchFamily="2" charset="0"/>
              </a:rPr>
              <a:t>segment spoken words into phonemes and represent these by graphemes, spelling many of these words correctly and making phonically plausible attempts at others</a:t>
            </a:r>
          </a:p>
          <a:p>
            <a:pPr marL="285750" indent="-285750">
              <a:buFont typeface="Arial" panose="020B0604020202020204" pitchFamily="34" charset="0"/>
              <a:buChar char="•"/>
            </a:pPr>
            <a:r>
              <a:rPr lang="en-US" sz="2000" dirty="0">
                <a:latin typeface="SassoonPrimaryInfant" pitchFamily="2" charset="0"/>
              </a:rPr>
              <a:t>spell many common exception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46;p5">
            <a:extLst>
              <a:ext uri="{FF2B5EF4-FFF2-40B4-BE49-F238E27FC236}">
                <a16:creationId xmlns:a16="http://schemas.microsoft.com/office/drawing/2014/main" id="{E25B9D23-74CF-42C8-80A8-2FA60C448A64}"/>
              </a:ext>
            </a:extLst>
          </p:cNvPr>
          <p:cNvSpPr txBox="1"/>
          <p:nvPr/>
        </p:nvSpPr>
        <p:spPr>
          <a:xfrm>
            <a:off x="3198684" y="310547"/>
            <a:ext cx="53610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tx1"/>
                </a:solidFill>
                <a:latin typeface="SassoonPrimaryInfant" pitchFamily="2" charset="0"/>
              </a:rPr>
              <a:t>Writing Example</a:t>
            </a:r>
            <a:endParaRPr b="1" dirty="0">
              <a:solidFill>
                <a:schemeClr val="tx1"/>
              </a:solidFill>
              <a:latin typeface="SassoonPrimaryInfant" pitchFamily="2" charset="0"/>
            </a:endParaRPr>
          </a:p>
        </p:txBody>
      </p:sp>
      <p:pic>
        <p:nvPicPr>
          <p:cNvPr id="3" name="Picture 2">
            <a:extLst>
              <a:ext uri="{FF2B5EF4-FFF2-40B4-BE49-F238E27FC236}">
                <a16:creationId xmlns:a16="http://schemas.microsoft.com/office/drawing/2014/main" id="{98B6C617-F471-41E9-AA2F-EEB62F88B5F7}"/>
              </a:ext>
            </a:extLst>
          </p:cNvPr>
          <p:cNvPicPr>
            <a:picLocks noChangeAspect="1"/>
          </p:cNvPicPr>
          <p:nvPr/>
        </p:nvPicPr>
        <p:blipFill rotWithShape="1">
          <a:blip r:embed="rId2"/>
          <a:srcRect l="11100"/>
          <a:stretch/>
        </p:blipFill>
        <p:spPr>
          <a:xfrm rot="16200000">
            <a:off x="3669595" y="181844"/>
            <a:ext cx="4852809" cy="7278278"/>
          </a:xfrm>
          <a:prstGeom prst="rect">
            <a:avLst/>
          </a:prstGeom>
        </p:spPr>
      </p:pic>
    </p:spTree>
    <p:extLst>
      <p:ext uri="{BB962C8B-B14F-4D97-AF65-F5344CB8AC3E}">
        <p14:creationId xmlns:p14="http://schemas.microsoft.com/office/powerpoint/2010/main" val="3300687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219" name="Google Shape;219;p14"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20" name="Google Shape;220;p14"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21" name="Google Shape;221;p14"/>
          <p:cNvSpPr txBox="1"/>
          <p:nvPr/>
        </p:nvSpPr>
        <p:spPr>
          <a:xfrm>
            <a:off x="3463177" y="737900"/>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Handwriting</a:t>
            </a:r>
            <a:endParaRPr b="1" dirty="0">
              <a:latin typeface="SassoonPrimaryInfant" pitchFamily="2" charset="0"/>
            </a:endParaRPr>
          </a:p>
        </p:txBody>
      </p:sp>
      <p:sp>
        <p:nvSpPr>
          <p:cNvPr id="222" name="Google Shape;222;p14"/>
          <p:cNvSpPr txBox="1"/>
          <p:nvPr/>
        </p:nvSpPr>
        <p:spPr>
          <a:xfrm>
            <a:off x="764494" y="2242708"/>
            <a:ext cx="10007199" cy="2308284"/>
          </a:xfrm>
          <a:prstGeom prst="rect">
            <a:avLst/>
          </a:prstGeom>
          <a:noFill/>
          <a:ln>
            <a:noFill/>
          </a:ln>
        </p:spPr>
        <p:txBody>
          <a:bodyPr spcFirstLastPara="1" wrap="square" lIns="91425" tIns="45700" rIns="91425" bIns="45700" anchor="t" anchorCtr="0">
            <a:spAutoFit/>
          </a:bodyPr>
          <a:lstStyle/>
          <a:p>
            <a:pPr marL="285750" indent="-285750">
              <a:buFont typeface="Arial" panose="020B0604020202020204" pitchFamily="34" charset="0"/>
              <a:buChar char="•"/>
            </a:pPr>
            <a:r>
              <a:rPr lang="en-US" sz="2400" dirty="0">
                <a:latin typeface="SassoonPrimaryInfant" pitchFamily="2" charset="0"/>
              </a:rPr>
              <a:t>form capital letters and digits of the correct size, orientation and relationship to one another and to lower-case letters</a:t>
            </a:r>
          </a:p>
          <a:p>
            <a:pPr marL="285750" indent="-285750">
              <a:buFont typeface="Arial" panose="020B0604020202020204" pitchFamily="34" charset="0"/>
              <a:buChar char="•"/>
            </a:pPr>
            <a:r>
              <a:rPr lang="en-US" sz="2400" dirty="0">
                <a:latin typeface="SassoonPrimaryInfant" pitchFamily="2" charset="0"/>
              </a:rPr>
              <a:t>use spacing between words that reflects the size of the letters</a:t>
            </a:r>
            <a:endParaRPr lang="en-US" sz="2400" dirty="0">
              <a:solidFill>
                <a:schemeClr val="dk1"/>
              </a:solidFill>
              <a:latin typeface="SassoonPrimaryInfant" pitchFamily="2" charset="0"/>
            </a:endParaRPr>
          </a:p>
          <a:p>
            <a:pPr marL="285750" indent="-285750">
              <a:buFont typeface="Arial" panose="020B0604020202020204" pitchFamily="34" charset="0"/>
              <a:buChar char="•"/>
            </a:pPr>
            <a:endParaRPr lang="en-US" sz="2400" dirty="0">
              <a:solidFill>
                <a:schemeClr val="dk1"/>
              </a:solidFill>
              <a:latin typeface="SassoonPrimaryInfant" pitchFamily="2" charset="0"/>
            </a:endParaRPr>
          </a:p>
          <a:p>
            <a:pPr marL="285750" indent="-285750">
              <a:buFont typeface="Arial" panose="020B0604020202020204" pitchFamily="34" charset="0"/>
              <a:buChar char="•"/>
            </a:pPr>
            <a:r>
              <a:rPr lang="en-US" sz="2400" dirty="0">
                <a:solidFill>
                  <a:schemeClr val="dk1"/>
                </a:solidFill>
                <a:latin typeface="SassoonPrimaryInfant" pitchFamily="2" charset="0"/>
              </a:rPr>
              <a:t>Handwriting scheme- explicitly taught.</a:t>
            </a:r>
          </a:p>
          <a:p>
            <a:pPr marL="285750" indent="-285750">
              <a:buFont typeface="Arial" panose="020B0604020202020204" pitchFamily="34" charset="0"/>
              <a:buChar char="•"/>
            </a:pPr>
            <a:r>
              <a:rPr lang="en-US" sz="2400" dirty="0">
                <a:solidFill>
                  <a:schemeClr val="dk1"/>
                </a:solidFill>
                <a:latin typeface="SassoonPrimaryInfant" pitchFamily="2" charset="0"/>
              </a:rPr>
              <a:t>Aim to begin joining by the end of Year 2.</a:t>
            </a:r>
            <a:endParaRPr lang="en-US" sz="2400" dirty="0">
              <a:latin typeface="SassoonPrimaryInfant" pitchFamily="2" charset="0"/>
            </a:endParaRPr>
          </a:p>
        </p:txBody>
      </p:sp>
      <p:pic>
        <p:nvPicPr>
          <p:cNvPr id="2" name="Picture 1">
            <a:extLst>
              <a:ext uri="{FF2B5EF4-FFF2-40B4-BE49-F238E27FC236}">
                <a16:creationId xmlns:a16="http://schemas.microsoft.com/office/drawing/2014/main" id="{1B0CACEB-0C62-40A3-86CC-49EABFCD47F1}"/>
              </a:ext>
            </a:extLst>
          </p:cNvPr>
          <p:cNvPicPr>
            <a:picLocks noChangeAspect="1"/>
          </p:cNvPicPr>
          <p:nvPr/>
        </p:nvPicPr>
        <p:blipFill>
          <a:blip r:embed="rId4"/>
          <a:stretch>
            <a:fillRect/>
          </a:stretch>
        </p:blipFill>
        <p:spPr>
          <a:xfrm>
            <a:off x="6918510" y="3645816"/>
            <a:ext cx="4496427" cy="313416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15"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28" name="Google Shape;228;p15"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29" name="Google Shape;229;p15"/>
          <p:cNvSpPr txBox="1"/>
          <p:nvPr/>
        </p:nvSpPr>
        <p:spPr>
          <a:xfrm>
            <a:off x="3314513" y="201616"/>
            <a:ext cx="5361000" cy="585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u="sng" dirty="0">
                <a:solidFill>
                  <a:schemeClr val="dk1"/>
                </a:solidFill>
                <a:latin typeface="SassoonPrimaryInfant" pitchFamily="2" charset="0"/>
              </a:rPr>
              <a:t>Assessment</a:t>
            </a:r>
            <a:endParaRPr dirty="0">
              <a:latin typeface="SassoonPrimaryInfant" pitchFamily="2" charset="0"/>
            </a:endParaRPr>
          </a:p>
        </p:txBody>
      </p:sp>
      <p:sp>
        <p:nvSpPr>
          <p:cNvPr id="230" name="Google Shape;230;p15"/>
          <p:cNvSpPr txBox="1"/>
          <p:nvPr/>
        </p:nvSpPr>
        <p:spPr>
          <a:xfrm>
            <a:off x="1875675" y="4020610"/>
            <a:ext cx="8023500" cy="230828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Font typeface="Arial" panose="020B0604020202020204" pitchFamily="34" charset="0"/>
              <a:buChar char="•"/>
            </a:pPr>
            <a:r>
              <a:rPr lang="en-GB" sz="2400" dirty="0">
                <a:solidFill>
                  <a:schemeClr val="dk1"/>
                </a:solidFill>
                <a:latin typeface="SassoonPrimaryInfant" pitchFamily="2" charset="0"/>
                <a:sym typeface="Arial"/>
              </a:rPr>
              <a:t>One assessed piece of writing each half term</a:t>
            </a:r>
          </a:p>
          <a:p>
            <a:pPr marL="285750" marR="0" lvl="0" indent="-285750" algn="l" rtl="0">
              <a:spcBef>
                <a:spcPts val="0"/>
              </a:spcBef>
              <a:spcAft>
                <a:spcPts val="0"/>
              </a:spcAft>
              <a:buFont typeface="Arial" panose="020B0604020202020204" pitchFamily="34" charset="0"/>
              <a:buChar char="•"/>
            </a:pPr>
            <a:r>
              <a:rPr lang="en-GB" sz="2400" dirty="0">
                <a:solidFill>
                  <a:schemeClr val="dk1"/>
                </a:solidFill>
                <a:latin typeface="SassoonPrimaryInfant" pitchFamily="2" charset="0"/>
                <a:sym typeface="Arial"/>
              </a:rPr>
              <a:t>During each </a:t>
            </a:r>
            <a:r>
              <a:rPr lang="en-GB" sz="2400" dirty="0">
                <a:solidFill>
                  <a:schemeClr val="dk1"/>
                </a:solidFill>
                <a:latin typeface="SassoonPrimaryInfant" pitchFamily="2" charset="0"/>
              </a:rPr>
              <a:t>term: Maths, </a:t>
            </a:r>
            <a:r>
              <a:rPr lang="en-GB" sz="2400" dirty="0">
                <a:solidFill>
                  <a:schemeClr val="dk1"/>
                </a:solidFill>
                <a:latin typeface="SassoonPrimaryInfant" pitchFamily="2" charset="0"/>
                <a:sym typeface="Arial"/>
              </a:rPr>
              <a:t>Reading and GPAS (Grammar, Punctuation and Spelling) tests.</a:t>
            </a:r>
          </a:p>
          <a:p>
            <a:pPr marL="285750" marR="0" lvl="0" indent="-285750" algn="l" rtl="0">
              <a:spcBef>
                <a:spcPts val="0"/>
              </a:spcBef>
              <a:spcAft>
                <a:spcPts val="0"/>
              </a:spcAft>
              <a:buFont typeface="Arial" panose="020B0604020202020204" pitchFamily="34" charset="0"/>
              <a:buChar char="•"/>
            </a:pPr>
            <a:r>
              <a:rPr lang="en-GB" sz="2400" dirty="0">
                <a:solidFill>
                  <a:schemeClr val="dk1"/>
                </a:solidFill>
                <a:latin typeface="SassoonPrimaryInfant" pitchFamily="2" charset="0"/>
              </a:rPr>
              <a:t>End of Year 2- KS1 SATS </a:t>
            </a:r>
            <a:r>
              <a:rPr lang="en-GB" sz="2400" dirty="0">
                <a:solidFill>
                  <a:schemeClr val="dk1"/>
                </a:solidFill>
                <a:highlight>
                  <a:srgbClr val="FFFF00"/>
                </a:highlight>
                <a:latin typeface="SassoonPrimaryInfant" pitchFamily="2" charset="0"/>
              </a:rPr>
              <a:t>non-statutory</a:t>
            </a:r>
          </a:p>
          <a:p>
            <a:pPr marL="285750" marR="0" lvl="0" indent="-285750" algn="l" rtl="0">
              <a:spcBef>
                <a:spcPts val="0"/>
              </a:spcBef>
              <a:spcAft>
                <a:spcPts val="0"/>
              </a:spcAft>
              <a:buFont typeface="Arial" panose="020B0604020202020204" pitchFamily="34" charset="0"/>
              <a:buChar char="•"/>
            </a:pPr>
            <a:endParaRPr lang="en-GB" sz="2400" dirty="0">
              <a:solidFill>
                <a:schemeClr val="dk1"/>
              </a:solidFill>
              <a:highlight>
                <a:srgbClr val="FFFF00"/>
              </a:highlight>
              <a:latin typeface="SassoonPrimaryInfant" pitchFamily="2" charset="0"/>
              <a:sym typeface="Arial"/>
            </a:endParaRPr>
          </a:p>
          <a:p>
            <a:pPr marL="285750" marR="0" lvl="0" indent="-285750" algn="l" rtl="0">
              <a:spcBef>
                <a:spcPts val="0"/>
              </a:spcBef>
              <a:spcAft>
                <a:spcPts val="0"/>
              </a:spcAft>
              <a:buFont typeface="Arial" panose="020B0604020202020204" pitchFamily="34" charset="0"/>
              <a:buChar char="•"/>
            </a:pPr>
            <a:r>
              <a:rPr lang="en-GB" sz="2400" dirty="0">
                <a:solidFill>
                  <a:schemeClr val="dk1"/>
                </a:solidFill>
                <a:latin typeface="SassoonPrimaryInfant" pitchFamily="2" charset="0"/>
                <a:sym typeface="Arial"/>
              </a:rPr>
              <a:t>Access </a:t>
            </a:r>
            <a:r>
              <a:rPr lang="en-GB" sz="2400" dirty="0">
                <a:solidFill>
                  <a:schemeClr val="dk1"/>
                </a:solidFill>
                <a:latin typeface="SassoonPrimaryInfant" pitchFamily="2" charset="0"/>
              </a:rPr>
              <a:t>arrangements</a:t>
            </a:r>
            <a:endParaRPr sz="2400" dirty="0">
              <a:solidFill>
                <a:schemeClr val="dk1"/>
              </a:solidFill>
              <a:latin typeface="SassoonPrimaryInfant" pitchFamily="2" charset="0"/>
              <a:sym typeface="Arial"/>
            </a:endParaRPr>
          </a:p>
        </p:txBody>
      </p:sp>
      <p:sp>
        <p:nvSpPr>
          <p:cNvPr id="231" name="Google Shape;231;p15"/>
          <p:cNvSpPr txBox="1"/>
          <p:nvPr/>
        </p:nvSpPr>
        <p:spPr>
          <a:xfrm>
            <a:off x="1875675" y="1182728"/>
            <a:ext cx="8889600" cy="295462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000" dirty="0">
                <a:solidFill>
                  <a:schemeClr val="dk1"/>
                </a:solidFill>
                <a:latin typeface="SassoonPrimaryInfant" pitchFamily="2" charset="0"/>
              </a:rPr>
              <a:t>We assess the children in: </a:t>
            </a:r>
            <a:endParaRPr sz="2000" dirty="0">
              <a:solidFill>
                <a:schemeClr val="dk1"/>
              </a:solidFill>
              <a:latin typeface="SassoonPrimaryInfant" pitchFamily="2" charset="0"/>
            </a:endParaRPr>
          </a:p>
          <a:p>
            <a:pPr marL="285750" lvl="0" indent="-285750" algn="l" rtl="0">
              <a:spcBef>
                <a:spcPts val="0"/>
              </a:spcBef>
              <a:spcAft>
                <a:spcPts val="0"/>
              </a:spcAft>
              <a:buClr>
                <a:schemeClr val="dk1"/>
              </a:buClr>
              <a:buSzPts val="2000"/>
              <a:buChar char="•"/>
            </a:pPr>
            <a:r>
              <a:rPr lang="en-GB" sz="2000" dirty="0">
                <a:solidFill>
                  <a:schemeClr val="dk1"/>
                </a:solidFill>
                <a:latin typeface="SassoonPrimaryInfant" pitchFamily="2" charset="0"/>
              </a:rPr>
              <a:t>Writing </a:t>
            </a:r>
            <a:endParaRPr sz="2000" dirty="0">
              <a:solidFill>
                <a:schemeClr val="dk1"/>
              </a:solidFill>
              <a:latin typeface="SassoonPrimaryInfant" pitchFamily="2" charset="0"/>
            </a:endParaRPr>
          </a:p>
          <a:p>
            <a:pPr marL="285750" lvl="0" indent="-285750" algn="l" rtl="0">
              <a:spcBef>
                <a:spcPts val="0"/>
              </a:spcBef>
              <a:spcAft>
                <a:spcPts val="0"/>
              </a:spcAft>
              <a:buClr>
                <a:schemeClr val="dk1"/>
              </a:buClr>
              <a:buSzPts val="2000"/>
              <a:buChar char="•"/>
            </a:pPr>
            <a:r>
              <a:rPr lang="en-GB" sz="2000" dirty="0">
                <a:solidFill>
                  <a:schemeClr val="dk1"/>
                </a:solidFill>
                <a:latin typeface="SassoonPrimaryInfant" pitchFamily="2" charset="0"/>
              </a:rPr>
              <a:t>Reading comprehension </a:t>
            </a:r>
            <a:endParaRPr sz="2000" dirty="0">
              <a:solidFill>
                <a:schemeClr val="dk1"/>
              </a:solidFill>
              <a:latin typeface="SassoonPrimaryInfant" pitchFamily="2" charset="0"/>
            </a:endParaRPr>
          </a:p>
          <a:p>
            <a:pPr marL="285750" lvl="0" indent="-285750" algn="l" rtl="0">
              <a:spcBef>
                <a:spcPts val="0"/>
              </a:spcBef>
              <a:spcAft>
                <a:spcPts val="0"/>
              </a:spcAft>
              <a:buClr>
                <a:schemeClr val="dk1"/>
              </a:buClr>
              <a:buSzPts val="2000"/>
              <a:buChar char="•"/>
            </a:pPr>
            <a:r>
              <a:rPr lang="en-GB" sz="2000" dirty="0">
                <a:solidFill>
                  <a:schemeClr val="dk1"/>
                </a:solidFill>
                <a:latin typeface="SassoonPrimaryInfant" pitchFamily="2" charset="0"/>
              </a:rPr>
              <a:t>Grammar and spelling</a:t>
            </a:r>
            <a:endParaRPr sz="2000" dirty="0">
              <a:solidFill>
                <a:schemeClr val="dk1"/>
              </a:solidFill>
              <a:latin typeface="SassoonPrimaryInfant" pitchFamily="2" charset="0"/>
            </a:endParaRPr>
          </a:p>
          <a:p>
            <a:pPr marL="285750" lvl="0" indent="-285750" algn="l" rtl="0">
              <a:spcBef>
                <a:spcPts val="0"/>
              </a:spcBef>
              <a:spcAft>
                <a:spcPts val="0"/>
              </a:spcAft>
              <a:buClr>
                <a:schemeClr val="dk1"/>
              </a:buClr>
              <a:buSzPts val="2000"/>
              <a:buChar char="•"/>
            </a:pPr>
            <a:r>
              <a:rPr lang="en-GB" sz="2000" dirty="0">
                <a:solidFill>
                  <a:schemeClr val="dk1"/>
                </a:solidFill>
                <a:latin typeface="SassoonPrimaryInfant" pitchFamily="2" charset="0"/>
              </a:rPr>
              <a:t>Maths </a:t>
            </a:r>
            <a:endParaRPr sz="2000" dirty="0">
              <a:solidFill>
                <a:schemeClr val="dk1"/>
              </a:solidFill>
              <a:latin typeface="SassoonPrimaryInfant" pitchFamily="2" charset="0"/>
            </a:endParaRPr>
          </a:p>
          <a:p>
            <a:pPr marL="285750" lvl="0" indent="-273050" algn="l" rtl="0">
              <a:spcBef>
                <a:spcPts val="0"/>
              </a:spcBef>
              <a:spcAft>
                <a:spcPts val="0"/>
              </a:spcAft>
              <a:buClr>
                <a:schemeClr val="dk1"/>
              </a:buClr>
              <a:buSzPts val="1800"/>
              <a:buChar char="•"/>
            </a:pPr>
            <a:r>
              <a:rPr lang="en-GB" sz="2000" dirty="0">
                <a:solidFill>
                  <a:schemeClr val="dk1"/>
                </a:solidFill>
                <a:latin typeface="SassoonPrimaryInfant" pitchFamily="2" charset="0"/>
              </a:rPr>
              <a:t>Science</a:t>
            </a:r>
            <a:endParaRPr sz="2000" dirty="0">
              <a:solidFill>
                <a:schemeClr val="dk1"/>
              </a:solidFill>
              <a:latin typeface="SassoonPrimaryInfant" pitchFamily="2" charset="0"/>
            </a:endParaRPr>
          </a:p>
          <a:p>
            <a:pPr marL="0" lvl="0" indent="0" algn="l" rtl="0">
              <a:spcBef>
                <a:spcPts val="0"/>
              </a:spcBef>
              <a:spcAft>
                <a:spcPts val="0"/>
              </a:spcAft>
              <a:buNone/>
            </a:pPr>
            <a:endParaRPr sz="2000" dirty="0">
              <a:solidFill>
                <a:schemeClr val="dk1"/>
              </a:solidFill>
              <a:latin typeface="SassoonPrimaryInfant" pitchFamily="2" charset="0"/>
            </a:endParaRPr>
          </a:p>
          <a:p>
            <a:pPr marL="0" lvl="0" indent="0" algn="l" rtl="0">
              <a:spcBef>
                <a:spcPts val="0"/>
              </a:spcBef>
              <a:spcAft>
                <a:spcPts val="0"/>
              </a:spcAft>
              <a:buNone/>
            </a:pPr>
            <a:r>
              <a:rPr lang="en-GB" sz="2000" dirty="0">
                <a:solidFill>
                  <a:schemeClr val="dk1"/>
                </a:solidFill>
                <a:latin typeface="SassoonPrimaryInfant" pitchFamily="2" charset="0"/>
              </a:rPr>
              <a:t>These areas are assessed throughout the year with outcomes used by teachers to inform next steps in their teaching. </a:t>
            </a:r>
            <a:endParaRPr sz="1600" dirty="0">
              <a:solidFill>
                <a:schemeClr val="dk1"/>
              </a:solidFill>
              <a:latin typeface="SassoonPrimaryInfant" pitchFamily="2"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16"/>
          <p:cNvPicPr preferRelativeResize="0"/>
          <p:nvPr/>
        </p:nvPicPr>
        <p:blipFill rotWithShape="1">
          <a:blip r:embed="rId3">
            <a:alphaModFix/>
          </a:blip>
          <a:srcRect/>
          <a:stretch/>
        </p:blipFill>
        <p:spPr>
          <a:xfrm>
            <a:off x="237672" y="195630"/>
            <a:ext cx="1658256" cy="1658256"/>
          </a:xfrm>
          <a:prstGeom prst="rect">
            <a:avLst/>
          </a:prstGeom>
          <a:noFill/>
          <a:ln>
            <a:noFill/>
          </a:ln>
        </p:spPr>
      </p:pic>
      <p:pic>
        <p:nvPicPr>
          <p:cNvPr id="237" name="Google Shape;237;p16"/>
          <p:cNvPicPr preferRelativeResize="0"/>
          <p:nvPr/>
        </p:nvPicPr>
        <p:blipFill rotWithShape="1">
          <a:blip r:embed="rId3">
            <a:alphaModFix/>
          </a:blip>
          <a:srcRect/>
          <a:stretch/>
        </p:blipFill>
        <p:spPr>
          <a:xfrm>
            <a:off x="10296072" y="132568"/>
            <a:ext cx="1658256" cy="1658256"/>
          </a:xfrm>
          <a:prstGeom prst="rect">
            <a:avLst/>
          </a:prstGeom>
          <a:noFill/>
          <a:ln>
            <a:noFill/>
          </a:ln>
        </p:spPr>
      </p:pic>
      <p:sp>
        <p:nvSpPr>
          <p:cNvPr id="238" name="Google Shape;238;p16"/>
          <p:cNvSpPr txBox="1"/>
          <p:nvPr/>
        </p:nvSpPr>
        <p:spPr>
          <a:xfrm>
            <a:off x="3415552" y="732370"/>
            <a:ext cx="536089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u="sng" dirty="0">
                <a:solidFill>
                  <a:schemeClr val="dk1"/>
                </a:solidFill>
                <a:latin typeface="SassoonPrimaryInfant" pitchFamily="2" charset="0"/>
                <a:sym typeface="Arial"/>
              </a:rPr>
              <a:t>Trips</a:t>
            </a:r>
            <a:endParaRPr b="1" dirty="0">
              <a:latin typeface="SassoonPrimaryInfant" pitchFamily="2" charset="0"/>
            </a:endParaRPr>
          </a:p>
        </p:txBody>
      </p:sp>
      <p:sp>
        <p:nvSpPr>
          <p:cNvPr id="239" name="Google Shape;239;p16"/>
          <p:cNvSpPr txBox="1"/>
          <p:nvPr/>
        </p:nvSpPr>
        <p:spPr>
          <a:xfrm>
            <a:off x="237672" y="2220275"/>
            <a:ext cx="8023411" cy="36932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en-GB" sz="2400" dirty="0">
              <a:solidFill>
                <a:schemeClr val="dk1"/>
              </a:solidFill>
              <a:latin typeface="SassoonPrimaryInfant" pitchFamily="2" charset="0"/>
            </a:endParaRPr>
          </a:p>
          <a:p>
            <a:pPr marL="285750" marR="0" lvl="0" indent="-285750" algn="l" rtl="0">
              <a:spcBef>
                <a:spcPts val="0"/>
              </a:spcBef>
              <a:spcAft>
                <a:spcPts val="0"/>
              </a:spcAft>
              <a:buFont typeface="Arial" panose="020B0604020202020204" pitchFamily="34" charset="0"/>
              <a:buChar char="•"/>
            </a:pPr>
            <a:r>
              <a:rPr lang="en-GB" sz="2400" dirty="0">
                <a:solidFill>
                  <a:schemeClr val="dk1"/>
                </a:solidFill>
                <a:latin typeface="SassoonPrimaryInfant" pitchFamily="2" charset="0"/>
              </a:rPr>
              <a:t>Hope Journey (Autumn)</a:t>
            </a:r>
          </a:p>
          <a:p>
            <a:pPr marL="285750" marR="0" lvl="0" indent="-285750" algn="l" rtl="0">
              <a:spcBef>
                <a:spcPts val="0"/>
              </a:spcBef>
              <a:spcAft>
                <a:spcPts val="0"/>
              </a:spcAft>
              <a:buFont typeface="Arial" panose="020B0604020202020204" pitchFamily="34" charset="0"/>
              <a:buChar char="•"/>
            </a:pPr>
            <a:r>
              <a:rPr lang="en-GB" sz="2400" dirty="0">
                <a:solidFill>
                  <a:schemeClr val="dk1"/>
                </a:solidFill>
                <a:latin typeface="SassoonPrimaryInfant" pitchFamily="2" charset="0"/>
              </a:rPr>
              <a:t>Liverpool (Spring)</a:t>
            </a:r>
          </a:p>
          <a:p>
            <a:pPr marL="285750" marR="0" lvl="0" indent="-285750" algn="l" rtl="0">
              <a:spcBef>
                <a:spcPts val="0"/>
              </a:spcBef>
              <a:spcAft>
                <a:spcPts val="0"/>
              </a:spcAft>
              <a:buFont typeface="Arial" panose="020B0604020202020204" pitchFamily="34" charset="0"/>
              <a:buChar char="•"/>
            </a:pPr>
            <a:r>
              <a:rPr lang="en-GB" sz="2400" dirty="0" err="1">
                <a:solidFill>
                  <a:schemeClr val="dk1"/>
                </a:solidFill>
                <a:latin typeface="SassoonPrimaryInfant" pitchFamily="2" charset="0"/>
              </a:rPr>
              <a:t>Hilbre</a:t>
            </a:r>
            <a:r>
              <a:rPr lang="en-GB" sz="2400" dirty="0">
                <a:solidFill>
                  <a:schemeClr val="dk1"/>
                </a:solidFill>
                <a:latin typeface="SassoonPrimaryInfant" pitchFamily="2" charset="0"/>
              </a:rPr>
              <a:t> Island (Summer)</a:t>
            </a:r>
          </a:p>
          <a:p>
            <a:pPr marL="285750" marR="0" lvl="0" indent="-285750" algn="l" rtl="0">
              <a:spcBef>
                <a:spcPts val="0"/>
              </a:spcBef>
              <a:spcAft>
                <a:spcPts val="0"/>
              </a:spcAft>
              <a:buFont typeface="Arial" panose="020B0604020202020204" pitchFamily="34" charset="0"/>
              <a:buChar char="•"/>
            </a:pPr>
            <a:endParaRPr lang="en-GB" sz="2400" dirty="0">
              <a:solidFill>
                <a:schemeClr val="dk1"/>
              </a:solidFill>
              <a:latin typeface="SassoonPrimaryInfant" pitchFamily="2" charset="0"/>
            </a:endParaRPr>
          </a:p>
          <a:p>
            <a:pPr marL="285750" marR="0" lvl="0" indent="-285750" algn="l" rtl="0">
              <a:spcBef>
                <a:spcPts val="0"/>
              </a:spcBef>
              <a:spcAft>
                <a:spcPts val="0"/>
              </a:spcAft>
              <a:buFont typeface="Arial" panose="020B0604020202020204" pitchFamily="34" charset="0"/>
              <a:buChar char="•"/>
            </a:pPr>
            <a:endParaRPr lang="en-GB" sz="2400" dirty="0">
              <a:solidFill>
                <a:schemeClr val="dk1"/>
              </a:solidFill>
              <a:latin typeface="SassoonPrimaryInfant" pitchFamily="2" charset="0"/>
            </a:endParaRPr>
          </a:p>
          <a:p>
            <a:pPr lvl="0"/>
            <a:r>
              <a:rPr lang="en-US" sz="2400" dirty="0">
                <a:latin typeface="SassoonPrimaryInfant" pitchFamily="2" charset="0"/>
              </a:rPr>
              <a:t>Parents will be informed via email about a big class trip a few weeks before it is due to happen and how to make payment.</a:t>
            </a:r>
          </a:p>
          <a:p>
            <a:pPr marR="0" lvl="0" algn="l" rtl="0">
              <a:spcBef>
                <a:spcPts val="0"/>
              </a:spcBef>
              <a:spcAft>
                <a:spcPts val="0"/>
              </a:spcAft>
            </a:pPr>
            <a:endParaRPr sz="1800" dirty="0">
              <a:latin typeface="SassoonPrimaryInfant" pitchFamily="2" charset="0"/>
            </a:endParaRPr>
          </a:p>
          <a:p>
            <a:pPr marL="0" marR="0" lvl="0" indent="0" algn="l" rtl="0">
              <a:spcBef>
                <a:spcPts val="0"/>
              </a:spcBef>
              <a:spcAft>
                <a:spcPts val="0"/>
              </a:spcAft>
              <a:buNone/>
            </a:pPr>
            <a:endParaRPr sz="2400" dirty="0">
              <a:solidFill>
                <a:schemeClr val="dk1"/>
              </a:solidFill>
              <a:latin typeface="SassoonPrimaryInfant" pitchFamily="2" charset="0"/>
              <a:sym typeface="Arial"/>
            </a:endParaRPr>
          </a:p>
        </p:txBody>
      </p:sp>
      <p:pic>
        <p:nvPicPr>
          <p:cNvPr id="3074" name="Picture 2" descr="https://sphotos.classdojo.com/dojophotos-final/366001b3ea77700352596c0c/2026-04-23/38c1d91a4827b7bc14a310542f17f3d667fe1777_a7eaa269467a/6bccd52d9e2a.jpg?Policy=eyJTdGF0ZW1lbnQiOlt7IlJlc291cmNlIjoiaHR0cHM6Ly9zcGhvdG9zLmNsYXNzZG9qby5jb20vZG9qb3Bob3Rvcy1maW5hbC8zNjYwMDFiM2VhNzc3MDAzNTI1OTZjMGMvMjAyNi0wNC0yMy8zOGMxZDkxYTQ4MjdiN2JjMTRhMzEwNTQyZjE3ZjNkNjY3ZmUxNzc3X2E3ZWFhMjY5NDY3YS82YmNjZDUyZDllMmEuanBnKiIsIkNvbmRpdGlvbiI6eyJEYXRlTGVzc1RoYW4iOnsiQVdTOkVwb2NoVGltZSI6MTc4OTU2MDAwMH19fV19&amp;Key-Pair-Id=K2LDY3TZNMZIR5&amp;Signature=VbN62YXDaBkVD0fheiVHJOTzFPRESvSghvAMuNsvlOlnGE5WVxDrrezMqIyubuGvjltsmgOtYJOX1f0kPQXsmxqe0zFSgsEqYoKPU6IHuwK9iUwXG5I7wSmbi0GdBU0N4cLNcY4~8qboLHAqkIIjJ0ifdLgPt2q4Bj013QD5-uGy2AL6AT1n3fb20RcIW-v4gAZ6cuMqrXVGrgiY~21DNZExjUldJEnRMpPHm6Ifp9zchNACyxamSUO24~d6SpuuRhPneKRZT~j4~LZILUSI-U-4NoSAhpANpN~rwVeKRVL0fOSGusrPFpOY6xfiQqJ4skvRZ-3NCEIQTAVIlCHDWw__">
            <a:extLst>
              <a:ext uri="{FF2B5EF4-FFF2-40B4-BE49-F238E27FC236}">
                <a16:creationId xmlns:a16="http://schemas.microsoft.com/office/drawing/2014/main" id="{166E2CFD-5E40-4AF9-9E4D-BBC6B7B6F6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9884" y="1683534"/>
            <a:ext cx="3227555" cy="242066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photos.classdojo.com/dojophotos/366001b3ea77700352596c0c/2025-12-04/86c8100857e1c9a353b2f08d5cf04291e8991d00_6217c30cba7e/692d41e3fe51.jpg?Policy=eyJTdGF0ZW1lbnQiOlt7IlJlc291cmNlIjoiaHR0cHM6Ly9zcGhvdG9zLmNsYXNzZG9qby5jb20vZG9qb3Bob3Rvcy8zNjYwMDFiM2VhNzc3MDAzNTI1OTZjMGMvMjAyNS0xMi0wNC84NmM4MTAwODU3ZTFjOWEzNTNiMmYwOGQ1Y2YwNDI5MWU4OTkxZDAwXzYyMTdjMzBjYmE3ZS82OTJkNDFlM2ZlNTEuanBnKiIsIkNvbmRpdGlvbiI6eyJEYXRlTGVzc1RoYW4iOnsiQVdTOkVwb2NoVGltZSI6MTc4OTU2MDAwMH19fV19&amp;Key-Pair-Id=K2LDY3TZNMZIR5&amp;Signature=naibyFeoBV6cme0bhzoBvCttk5Mz0RU7ic21GVLjDPGu~8sfyq5h7WNGEJ06dgKHUUdctiSCr1iiB8kGKsa1mWNiP3jmoaXnNebOrqrReWd3W0dHoh-qeWZFOuC2jv7fcyttq4UHKO9Jl~OFLK6EpbOpbecLLXcrJBfBX-RVn3BWm1JC8RWY5KgMHXobocYhqYdZNbG5AAnIFZz5kE0mOJkIalwrpQs6H1ThZofzlpOdv5F-eEvIjQZNIuVIOnoyeGKQI8ed5I66JftPTafMDNuzI75~SVBKyH-l-7MmtTvXOBxW0qQz1czbqlhX74baBNctA~C5uEO7D-Lz7ZtYrA__">
            <a:extLst>
              <a:ext uri="{FF2B5EF4-FFF2-40B4-BE49-F238E27FC236}">
                <a16:creationId xmlns:a16="http://schemas.microsoft.com/office/drawing/2014/main" id="{65F077DC-7E56-4D4B-8626-AE0434145D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8519" y="3048000"/>
            <a:ext cx="2531120" cy="33748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17" descr="Brookdale Primary School"/>
          <p:cNvPicPr preferRelativeResize="0"/>
          <p:nvPr/>
        </p:nvPicPr>
        <p:blipFill rotWithShape="1">
          <a:blip r:embed="rId3">
            <a:alphaModFix/>
          </a:blip>
          <a:srcRect/>
          <a:stretch/>
        </p:blipFill>
        <p:spPr>
          <a:xfrm>
            <a:off x="10296525" y="201613"/>
            <a:ext cx="1657350" cy="1657350"/>
          </a:xfrm>
          <a:prstGeom prst="rect">
            <a:avLst/>
          </a:prstGeom>
          <a:noFill/>
          <a:ln>
            <a:noFill/>
          </a:ln>
        </p:spPr>
      </p:pic>
      <p:pic>
        <p:nvPicPr>
          <p:cNvPr id="245" name="Google Shape;245;p17" descr="Brookdale Primary School"/>
          <p:cNvPicPr preferRelativeResize="0"/>
          <p:nvPr/>
        </p:nvPicPr>
        <p:blipFill rotWithShape="1">
          <a:blip r:embed="rId3">
            <a:alphaModFix/>
          </a:blip>
          <a:srcRect/>
          <a:stretch/>
        </p:blipFill>
        <p:spPr>
          <a:xfrm>
            <a:off x="333375" y="238125"/>
            <a:ext cx="1657350" cy="1657350"/>
          </a:xfrm>
          <a:prstGeom prst="rect">
            <a:avLst/>
          </a:prstGeom>
          <a:noFill/>
          <a:ln>
            <a:noFill/>
          </a:ln>
        </p:spPr>
      </p:pic>
      <p:sp>
        <p:nvSpPr>
          <p:cNvPr id="246" name="Google Shape;246;p17"/>
          <p:cNvSpPr txBox="1"/>
          <p:nvPr/>
        </p:nvSpPr>
        <p:spPr>
          <a:xfrm>
            <a:off x="2745337" y="1295300"/>
            <a:ext cx="6980700" cy="1108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6600" dirty="0">
                <a:solidFill>
                  <a:schemeClr val="dk1"/>
                </a:solidFill>
                <a:latin typeface="SassoonPrimaryInfant" pitchFamily="2" charset="0"/>
                <a:sym typeface="Arial"/>
              </a:rPr>
              <a:t>Teaching Session</a:t>
            </a:r>
            <a:endParaRPr dirty="0">
              <a:latin typeface="SassoonPrimaryInfant" pitchFamily="2" charset="0"/>
            </a:endParaRPr>
          </a:p>
        </p:txBody>
      </p:sp>
      <p:sp>
        <p:nvSpPr>
          <p:cNvPr id="5" name="Google Shape;239;p16">
            <a:extLst>
              <a:ext uri="{FF2B5EF4-FFF2-40B4-BE49-F238E27FC236}">
                <a16:creationId xmlns:a16="http://schemas.microsoft.com/office/drawing/2014/main" id="{A1914AEC-63F6-489A-AE7F-98B2E3778E4E}"/>
              </a:ext>
            </a:extLst>
          </p:cNvPr>
          <p:cNvSpPr txBox="1"/>
          <p:nvPr/>
        </p:nvSpPr>
        <p:spPr>
          <a:xfrm>
            <a:off x="2464463" y="2692277"/>
            <a:ext cx="8023411" cy="3539390"/>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Font typeface="Arial" panose="020B0604020202020204" pitchFamily="34" charset="0"/>
              <a:buChar char="•"/>
            </a:pPr>
            <a:r>
              <a:rPr lang="en-GB" sz="3200" dirty="0">
                <a:solidFill>
                  <a:schemeClr val="dk1"/>
                </a:solidFill>
                <a:latin typeface="SassoonPrimaryInfant" pitchFamily="2" charset="0"/>
                <a:sym typeface="Arial"/>
              </a:rPr>
              <a:t>Spelling- use of phonics and spelling rules</a:t>
            </a:r>
          </a:p>
          <a:p>
            <a:pPr marL="457200" marR="0" lvl="0" indent="-457200" algn="l" rtl="0">
              <a:spcBef>
                <a:spcPts val="0"/>
              </a:spcBef>
              <a:spcAft>
                <a:spcPts val="0"/>
              </a:spcAft>
              <a:buFontTx/>
              <a:buChar char="-"/>
            </a:pPr>
            <a:r>
              <a:rPr lang="en-GB" sz="3200" dirty="0">
                <a:solidFill>
                  <a:schemeClr val="dk1"/>
                </a:solidFill>
                <a:latin typeface="SassoonPrimaryInfant" pitchFamily="2" charset="0"/>
              </a:rPr>
              <a:t>encourage children to break down phonemes (sounds) in words, then try to match these to the correct graphemes (letters)</a:t>
            </a:r>
          </a:p>
          <a:p>
            <a:pPr marL="342900" marR="0" lvl="0" indent="-342900" algn="l" rtl="0">
              <a:spcBef>
                <a:spcPts val="0"/>
              </a:spcBef>
              <a:spcAft>
                <a:spcPts val="0"/>
              </a:spcAft>
              <a:buFontTx/>
              <a:buChar char="-"/>
            </a:pPr>
            <a:r>
              <a:rPr lang="en-GB" sz="3200" dirty="0">
                <a:solidFill>
                  <a:schemeClr val="dk1"/>
                </a:solidFill>
                <a:latin typeface="SassoonPrimaryInfant" pitchFamily="2" charset="0"/>
              </a:rPr>
              <a:t>encourage children to recognise any spelling patterns</a:t>
            </a:r>
            <a:endParaRPr sz="2400" dirty="0">
              <a:latin typeface="SassoonPrimaryInfant" pitchFamily="2" charset="0"/>
            </a:endParaRPr>
          </a:p>
          <a:p>
            <a:pPr marL="0" marR="0" lvl="0" indent="0" algn="l" rtl="0">
              <a:spcBef>
                <a:spcPts val="0"/>
              </a:spcBef>
              <a:spcAft>
                <a:spcPts val="0"/>
              </a:spcAft>
              <a:buNone/>
            </a:pPr>
            <a:endParaRPr sz="3200" dirty="0">
              <a:solidFill>
                <a:schemeClr val="dk1"/>
              </a:solidFill>
              <a:latin typeface="SassoonPrimaryInfant" pitchFamily="2" charset="0"/>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98DEA2-D6D5-4480-BA3D-05B8DB6502C1}"/>
              </a:ext>
            </a:extLst>
          </p:cNvPr>
          <p:cNvPicPr>
            <a:picLocks noChangeAspect="1"/>
          </p:cNvPicPr>
          <p:nvPr/>
        </p:nvPicPr>
        <p:blipFill>
          <a:blip r:embed="rId2"/>
          <a:stretch>
            <a:fillRect/>
          </a:stretch>
        </p:blipFill>
        <p:spPr>
          <a:xfrm>
            <a:off x="1756317" y="0"/>
            <a:ext cx="8679366" cy="6858000"/>
          </a:xfrm>
          <a:prstGeom prst="rect">
            <a:avLst/>
          </a:prstGeom>
        </p:spPr>
      </p:pic>
    </p:spTree>
    <p:extLst>
      <p:ext uri="{BB962C8B-B14F-4D97-AF65-F5344CB8AC3E}">
        <p14:creationId xmlns:p14="http://schemas.microsoft.com/office/powerpoint/2010/main" val="1517552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B9F1D2-6AE4-4B51-A481-6764AC78CED3}"/>
              </a:ext>
            </a:extLst>
          </p:cNvPr>
          <p:cNvPicPr>
            <a:picLocks noChangeAspect="1"/>
          </p:cNvPicPr>
          <p:nvPr/>
        </p:nvPicPr>
        <p:blipFill>
          <a:blip r:embed="rId2"/>
          <a:stretch>
            <a:fillRect/>
          </a:stretch>
        </p:blipFill>
        <p:spPr>
          <a:xfrm>
            <a:off x="1652338" y="0"/>
            <a:ext cx="9480884" cy="6679934"/>
          </a:xfrm>
          <a:prstGeom prst="rect">
            <a:avLst/>
          </a:prstGeom>
        </p:spPr>
      </p:pic>
    </p:spTree>
    <p:extLst>
      <p:ext uri="{BB962C8B-B14F-4D97-AF65-F5344CB8AC3E}">
        <p14:creationId xmlns:p14="http://schemas.microsoft.com/office/powerpoint/2010/main" val="1209636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A3CF89-37F6-4026-BC0C-90D4EC86A9DC}"/>
              </a:ext>
            </a:extLst>
          </p:cNvPr>
          <p:cNvPicPr>
            <a:picLocks noChangeAspect="1"/>
          </p:cNvPicPr>
          <p:nvPr/>
        </p:nvPicPr>
        <p:blipFill>
          <a:blip r:embed="rId2"/>
          <a:stretch>
            <a:fillRect/>
          </a:stretch>
        </p:blipFill>
        <p:spPr>
          <a:xfrm>
            <a:off x="275833" y="0"/>
            <a:ext cx="5329090" cy="6858000"/>
          </a:xfrm>
          <a:prstGeom prst="rect">
            <a:avLst/>
          </a:prstGeom>
        </p:spPr>
      </p:pic>
      <p:sp>
        <p:nvSpPr>
          <p:cNvPr id="3" name="TextBox 2">
            <a:extLst>
              <a:ext uri="{FF2B5EF4-FFF2-40B4-BE49-F238E27FC236}">
                <a16:creationId xmlns:a16="http://schemas.microsoft.com/office/drawing/2014/main" id="{8E65DC37-D2B4-4980-B291-9C877415BE49}"/>
              </a:ext>
            </a:extLst>
          </p:cNvPr>
          <p:cNvSpPr txBox="1"/>
          <p:nvPr/>
        </p:nvSpPr>
        <p:spPr>
          <a:xfrm>
            <a:off x="6096000" y="1150069"/>
            <a:ext cx="1743958" cy="1107996"/>
          </a:xfrm>
          <a:prstGeom prst="rect">
            <a:avLst/>
          </a:prstGeom>
          <a:noFill/>
        </p:spPr>
        <p:txBody>
          <a:bodyPr wrap="square" rtlCol="0">
            <a:spAutoFit/>
          </a:bodyPr>
          <a:lstStyle/>
          <a:p>
            <a:r>
              <a:rPr lang="en-GB" sz="6600" dirty="0">
                <a:latin typeface="SassoonPrimaryInfant" pitchFamily="2" charset="0"/>
              </a:rPr>
              <a:t>s</a:t>
            </a:r>
          </a:p>
        </p:txBody>
      </p:sp>
      <p:sp>
        <p:nvSpPr>
          <p:cNvPr id="8" name="Oval 7">
            <a:extLst>
              <a:ext uri="{FF2B5EF4-FFF2-40B4-BE49-F238E27FC236}">
                <a16:creationId xmlns:a16="http://schemas.microsoft.com/office/drawing/2014/main" id="{31E9DA3D-6AD4-47CE-B494-67EDDE1595E9}"/>
              </a:ext>
            </a:extLst>
          </p:cNvPr>
          <p:cNvSpPr/>
          <p:nvPr/>
        </p:nvSpPr>
        <p:spPr>
          <a:xfrm>
            <a:off x="6201953" y="2014193"/>
            <a:ext cx="141402" cy="1414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F1AB6B7F-2A72-49D1-8A17-3A22CA425DAE}"/>
              </a:ext>
            </a:extLst>
          </p:cNvPr>
          <p:cNvSpPr/>
          <p:nvPr/>
        </p:nvSpPr>
        <p:spPr>
          <a:xfrm>
            <a:off x="6603475" y="2025190"/>
            <a:ext cx="141402" cy="1414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46D33FA-8505-4EA3-A2A7-235634609BBE}"/>
              </a:ext>
            </a:extLst>
          </p:cNvPr>
          <p:cNvSpPr/>
          <p:nvPr/>
        </p:nvSpPr>
        <p:spPr>
          <a:xfrm>
            <a:off x="2751842" y="3525625"/>
            <a:ext cx="377072" cy="18947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C3168DA5-5464-48F3-BC73-8BE9F7AC8B2B}"/>
              </a:ext>
            </a:extLst>
          </p:cNvPr>
          <p:cNvPicPr>
            <a:picLocks noChangeAspect="1"/>
          </p:cNvPicPr>
          <p:nvPr/>
        </p:nvPicPr>
        <p:blipFill>
          <a:blip r:embed="rId3"/>
          <a:stretch>
            <a:fillRect/>
          </a:stretch>
        </p:blipFill>
        <p:spPr>
          <a:xfrm>
            <a:off x="5885835" y="3051142"/>
            <a:ext cx="6030332" cy="3329631"/>
          </a:xfrm>
          <a:prstGeom prst="rect">
            <a:avLst/>
          </a:prstGeom>
        </p:spPr>
      </p:pic>
      <p:sp>
        <p:nvSpPr>
          <p:cNvPr id="11" name="Oval 10">
            <a:extLst>
              <a:ext uri="{FF2B5EF4-FFF2-40B4-BE49-F238E27FC236}">
                <a16:creationId xmlns:a16="http://schemas.microsoft.com/office/drawing/2014/main" id="{75F3BD06-F6F3-4B6E-8DD4-125E27B948C2}"/>
              </a:ext>
            </a:extLst>
          </p:cNvPr>
          <p:cNvSpPr/>
          <p:nvPr/>
        </p:nvSpPr>
        <p:spPr>
          <a:xfrm>
            <a:off x="7020954" y="2247333"/>
            <a:ext cx="141402" cy="1414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27AD0B6-9578-43E5-8103-3D6FC7FFE955}"/>
              </a:ext>
            </a:extLst>
          </p:cNvPr>
          <p:cNvSpPr/>
          <p:nvPr/>
        </p:nvSpPr>
        <p:spPr>
          <a:xfrm>
            <a:off x="4355970" y="501193"/>
            <a:ext cx="377072" cy="14218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89A61544-22A0-431B-95CB-83B9C3B771AB}"/>
              </a:ext>
            </a:extLst>
          </p:cNvPr>
          <p:cNvSpPr txBox="1"/>
          <p:nvPr/>
        </p:nvSpPr>
        <p:spPr>
          <a:xfrm>
            <a:off x="6433916" y="1150069"/>
            <a:ext cx="496477" cy="1107996"/>
          </a:xfrm>
          <a:prstGeom prst="rect">
            <a:avLst/>
          </a:prstGeom>
          <a:noFill/>
        </p:spPr>
        <p:txBody>
          <a:bodyPr wrap="square" rtlCol="0">
            <a:spAutoFit/>
          </a:bodyPr>
          <a:lstStyle/>
          <a:p>
            <a:r>
              <a:rPr lang="en-GB" sz="6600" dirty="0">
                <a:latin typeface="SassoonPrimaryInfant" pitchFamily="2" charset="0"/>
              </a:rPr>
              <a:t>k</a:t>
            </a:r>
          </a:p>
        </p:txBody>
      </p:sp>
      <p:sp>
        <p:nvSpPr>
          <p:cNvPr id="14" name="TextBox 13">
            <a:extLst>
              <a:ext uri="{FF2B5EF4-FFF2-40B4-BE49-F238E27FC236}">
                <a16:creationId xmlns:a16="http://schemas.microsoft.com/office/drawing/2014/main" id="{E8FC7859-27AE-4CCB-9677-0A4D52C22DEE}"/>
              </a:ext>
            </a:extLst>
          </p:cNvPr>
          <p:cNvSpPr txBox="1"/>
          <p:nvPr/>
        </p:nvSpPr>
        <p:spPr>
          <a:xfrm>
            <a:off x="6820255" y="1150069"/>
            <a:ext cx="496477" cy="1107996"/>
          </a:xfrm>
          <a:prstGeom prst="rect">
            <a:avLst/>
          </a:prstGeom>
          <a:noFill/>
        </p:spPr>
        <p:txBody>
          <a:bodyPr wrap="square" rtlCol="0">
            <a:spAutoFit/>
          </a:bodyPr>
          <a:lstStyle/>
          <a:p>
            <a:r>
              <a:rPr lang="en-GB" sz="6600" dirty="0">
                <a:latin typeface="SassoonPrimaryInfant" pitchFamily="2" charset="0"/>
              </a:rPr>
              <a:t>y</a:t>
            </a:r>
          </a:p>
        </p:txBody>
      </p:sp>
    </p:spTree>
    <p:extLst>
      <p:ext uri="{BB962C8B-B14F-4D97-AF65-F5344CB8AC3E}">
        <p14:creationId xmlns:p14="http://schemas.microsoft.com/office/powerpoint/2010/main" val="1437008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60" name="Google Shape;460;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very</a:t>
            </a:r>
            <a:endParaRPr sz="7200">
              <a:solidFill>
                <a:schemeClr val="lt1"/>
              </a:solidFill>
              <a:highlight>
                <a:srgbClr val="FFFF00"/>
              </a:highlight>
              <a:latin typeface="Comic Sans MS"/>
              <a:ea typeface="Comic Sans MS"/>
              <a:cs typeface="Comic Sans MS"/>
              <a:sym typeface="Comic Sans MS"/>
            </a:endParaRPr>
          </a:p>
        </p:txBody>
      </p:sp>
      <p:sp>
        <p:nvSpPr>
          <p:cNvPr id="461" name="Google Shape;461;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happy</a:t>
            </a:r>
            <a:endParaRPr sz="7200">
              <a:solidFill>
                <a:schemeClr val="lt1"/>
              </a:solidFill>
              <a:highlight>
                <a:srgbClr val="FFFF00"/>
              </a:highlight>
              <a:latin typeface="Comic Sans MS"/>
              <a:ea typeface="Comic Sans MS"/>
              <a:cs typeface="Comic Sans MS"/>
              <a:sym typeface="Comic Sans MS"/>
            </a:endParaRPr>
          </a:p>
        </p:txBody>
      </p:sp>
      <p:sp>
        <p:nvSpPr>
          <p:cNvPr id="462" name="Google Shape;462;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funny</a:t>
            </a:r>
            <a:endParaRPr sz="7200">
              <a:solidFill>
                <a:schemeClr val="lt1"/>
              </a:solidFill>
              <a:highlight>
                <a:srgbClr val="FFFF00"/>
              </a:highlight>
              <a:latin typeface="Comic Sans MS"/>
              <a:ea typeface="Comic Sans MS"/>
              <a:cs typeface="Comic Sans MS"/>
              <a:sym typeface="Comic Sans MS"/>
            </a:endParaRPr>
          </a:p>
        </p:txBody>
      </p:sp>
      <p:sp>
        <p:nvSpPr>
          <p:cNvPr id="463" name="Google Shape;463;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party</a:t>
            </a:r>
            <a:endParaRPr sz="7200">
              <a:solidFill>
                <a:schemeClr val="lt1"/>
              </a:solidFill>
              <a:highlight>
                <a:srgbClr val="FFFF00"/>
              </a:highlight>
              <a:latin typeface="Comic Sans MS"/>
              <a:ea typeface="Comic Sans MS"/>
              <a:cs typeface="Comic Sans MS"/>
              <a:sym typeface="Comic Sans MS"/>
            </a:endParaRPr>
          </a:p>
        </p:txBody>
      </p:sp>
      <p:sp>
        <p:nvSpPr>
          <p:cNvPr id="464" name="Google Shape;464;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mighty</a:t>
            </a:r>
            <a:endParaRPr sz="7200">
              <a:solidFill>
                <a:schemeClr val="lt1"/>
              </a:solidFill>
              <a:highlight>
                <a:srgbClr val="FFFF00"/>
              </a:highlight>
              <a:latin typeface="Comic Sans MS"/>
              <a:ea typeface="Comic Sans MS"/>
              <a:cs typeface="Comic Sans MS"/>
              <a:sym typeface="Comic Sans MS"/>
            </a:endParaRPr>
          </a:p>
        </p:txBody>
      </p:sp>
      <p:sp>
        <p:nvSpPr>
          <p:cNvPr id="465" name="Google Shape;465;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sorry</a:t>
            </a:r>
            <a:endParaRPr sz="7200">
              <a:solidFill>
                <a:schemeClr val="lt1"/>
              </a:solidFill>
              <a:highlight>
                <a:srgbClr val="FFFF00"/>
              </a:highlight>
              <a:latin typeface="Comic Sans MS"/>
              <a:ea typeface="Comic Sans MS"/>
              <a:cs typeface="Comic Sans MS"/>
              <a:sym typeface="Comic Sans MS"/>
            </a:endParaRPr>
          </a:p>
        </p:txBody>
      </p:sp>
      <p:sp>
        <p:nvSpPr>
          <p:cNvPr id="466" name="Google Shape;466;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worry</a:t>
            </a:r>
            <a:endParaRPr sz="7200">
              <a:solidFill>
                <a:schemeClr val="lt1"/>
              </a:solidFill>
              <a:highlight>
                <a:srgbClr val="FFFF00"/>
              </a:highlight>
              <a:latin typeface="Comic Sans MS"/>
              <a:ea typeface="Comic Sans MS"/>
              <a:cs typeface="Comic Sans MS"/>
              <a:sym typeface="Comic Sans MS"/>
            </a:endParaRPr>
          </a:p>
        </p:txBody>
      </p:sp>
      <p:sp>
        <p:nvSpPr>
          <p:cNvPr id="467" name="Google Shape;467;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a:solidFill>
                  <a:schemeClr val="lt1"/>
                </a:solidFill>
                <a:latin typeface="Comic Sans MS"/>
                <a:ea typeface="Comic Sans MS"/>
                <a:cs typeface="Comic Sans MS"/>
                <a:sym typeface="Comic Sans MS"/>
              </a:rPr>
              <a:t>silly</a:t>
            </a:r>
            <a:endParaRPr sz="7200">
              <a:solidFill>
                <a:schemeClr val="lt1"/>
              </a:solidFill>
              <a:highlight>
                <a:srgbClr val="FFFF00"/>
              </a:highlight>
              <a:latin typeface="Comic Sans MS"/>
              <a:ea typeface="Comic Sans MS"/>
              <a:cs typeface="Comic Sans MS"/>
              <a:sym typeface="Comic Sans MS"/>
            </a:endParaRPr>
          </a:p>
        </p:txBody>
      </p:sp>
      <p:sp>
        <p:nvSpPr>
          <p:cNvPr id="468" name="Google Shape;468;p19"/>
          <p:cNvSpPr/>
          <p:nvPr/>
        </p:nvSpPr>
        <p:spPr>
          <a:xfrm>
            <a:off x="3189456" y="2356130"/>
            <a:ext cx="4447584" cy="1892522"/>
          </a:xfrm>
          <a:prstGeom prst="roundRect">
            <a:avLst>
              <a:gd name="adj" fmla="val 16667"/>
            </a:avLst>
          </a:prstGeom>
          <a:solidFill>
            <a:srgbClr val="D99BE1"/>
          </a:solidFill>
          <a:ln w="28575"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7200" dirty="0">
                <a:solidFill>
                  <a:schemeClr val="lt1"/>
                </a:solidFill>
                <a:latin typeface="Comic Sans MS"/>
                <a:ea typeface="Comic Sans MS"/>
                <a:cs typeface="Comic Sans MS"/>
                <a:sym typeface="Comic Sans MS"/>
              </a:rPr>
              <a:t>carry</a:t>
            </a:r>
            <a:endParaRPr sz="7200" dirty="0">
              <a:solidFill>
                <a:schemeClr val="lt1"/>
              </a:solidFill>
              <a:highlight>
                <a:srgbClr val="FFFF00"/>
              </a:highlight>
              <a:latin typeface="Comic Sans MS"/>
              <a:ea typeface="Comic Sans MS"/>
              <a:cs typeface="Comic Sans MS"/>
              <a:sym typeface="Comic Sans MS"/>
            </a:endParaRPr>
          </a:p>
        </p:txBody>
      </p:sp>
      <p:sp>
        <p:nvSpPr>
          <p:cNvPr id="3" name="Title 2">
            <a:extLst>
              <a:ext uri="{FF2B5EF4-FFF2-40B4-BE49-F238E27FC236}">
                <a16:creationId xmlns:a16="http://schemas.microsoft.com/office/drawing/2014/main" id="{7D0D3772-38B9-404A-9CC9-6E1971322D0D}"/>
              </a:ext>
            </a:extLst>
          </p:cNvPr>
          <p:cNvSpPr>
            <a:spLocks noGrp="1"/>
          </p:cNvSpPr>
          <p:nvPr>
            <p:ph type="title"/>
          </p:nvPr>
        </p:nvSpPr>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1"/>
                                          </p:stCondLst>
                                        </p:cTn>
                                        <p:tgtEl>
                                          <p:spTgt spid="46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1"/>
                                          </p:stCondLst>
                                        </p:cTn>
                                        <p:tgtEl>
                                          <p:spTgt spid="46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1"/>
                                          </p:stCondLst>
                                        </p:cTn>
                                        <p:tgtEl>
                                          <p:spTgt spid="46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6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1"/>
                                          </p:stCondLst>
                                        </p:cTn>
                                        <p:tgtEl>
                                          <p:spTgt spid="46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6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1"/>
                                          </p:stCondLst>
                                        </p:cTn>
                                        <p:tgtEl>
                                          <p:spTgt spid="46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6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1"/>
                                          </p:stCondLst>
                                        </p:cTn>
                                        <p:tgtEl>
                                          <p:spTgt spid="465"/>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6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1"/>
                                          </p:stCondLst>
                                        </p:cTn>
                                        <p:tgtEl>
                                          <p:spTgt spid="466"/>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6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1"/>
                                          </p:stCondLst>
                                        </p:cTn>
                                        <p:tgtEl>
                                          <p:spTgt spid="467"/>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6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nodeType="clickEffect">
                                  <p:stCondLst>
                                    <p:cond delay="0"/>
                                  </p:stCondLst>
                                  <p:childTnLst>
                                    <p:set>
                                      <p:cBhvr>
                                        <p:cTn id="74" dur="1" fill="hold">
                                          <p:stCondLst>
                                            <p:cond delay="1"/>
                                          </p:stCondLst>
                                        </p:cTn>
                                        <p:tgtEl>
                                          <p:spTgt spid="46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B49D43-8742-4880-835C-346B30978215}"/>
              </a:ext>
            </a:extLst>
          </p:cNvPr>
          <p:cNvSpPr/>
          <p:nvPr/>
        </p:nvSpPr>
        <p:spPr>
          <a:xfrm>
            <a:off x="389641" y="0"/>
            <a:ext cx="6096000" cy="6093719"/>
          </a:xfrm>
          <a:prstGeom prst="rect">
            <a:avLst/>
          </a:prstGeom>
        </p:spPr>
        <p:txBody>
          <a:bodyPr>
            <a:spAutoFit/>
          </a:bodyPr>
          <a:lstStyle/>
          <a:p>
            <a:pPr marL="299390" fontAlgn="base">
              <a:lnSpc>
                <a:spcPct val="200000"/>
              </a:lnSpc>
              <a:buFont typeface="Arial" panose="020B0604020202020204" pitchFamily="34" charset="0"/>
              <a:buChar char="•"/>
            </a:pPr>
            <a:r>
              <a:rPr lang="en-US" sz="4000" dirty="0">
                <a:solidFill>
                  <a:schemeClr val="tx1"/>
                </a:solidFill>
                <a:latin typeface="SassoonPrimaryInfant" pitchFamily="2" charset="0"/>
              </a:rPr>
              <a:t>cry</a:t>
            </a:r>
          </a:p>
          <a:p>
            <a:pPr marL="299390" fontAlgn="base">
              <a:lnSpc>
                <a:spcPct val="200000"/>
              </a:lnSpc>
              <a:buFont typeface="Arial" panose="020B0604020202020204" pitchFamily="34" charset="0"/>
              <a:buChar char="•"/>
            </a:pPr>
            <a:r>
              <a:rPr lang="en-US" sz="4000" dirty="0">
                <a:solidFill>
                  <a:schemeClr val="tx1"/>
                </a:solidFill>
                <a:latin typeface="SassoonPrimaryInfant" pitchFamily="2" charset="0"/>
              </a:rPr>
              <a:t>fly</a:t>
            </a:r>
          </a:p>
          <a:p>
            <a:pPr marL="299390" fontAlgn="base">
              <a:lnSpc>
                <a:spcPct val="200000"/>
              </a:lnSpc>
              <a:buFont typeface="Arial" panose="020B0604020202020204" pitchFamily="34" charset="0"/>
              <a:buChar char="•"/>
            </a:pPr>
            <a:r>
              <a:rPr lang="en-US" sz="4000" dirty="0">
                <a:solidFill>
                  <a:schemeClr val="tx1"/>
                </a:solidFill>
                <a:latin typeface="SassoonPrimaryInfant" pitchFamily="2" charset="0"/>
              </a:rPr>
              <a:t>dry</a:t>
            </a:r>
          </a:p>
          <a:p>
            <a:pPr marL="299390" fontAlgn="base">
              <a:lnSpc>
                <a:spcPct val="200000"/>
              </a:lnSpc>
              <a:buFont typeface="Arial" panose="020B0604020202020204" pitchFamily="34" charset="0"/>
              <a:buChar char="•"/>
            </a:pPr>
            <a:r>
              <a:rPr lang="en-US" sz="4000" dirty="0">
                <a:solidFill>
                  <a:schemeClr val="tx1"/>
                </a:solidFill>
                <a:latin typeface="SassoonPrimaryInfant" pitchFamily="2" charset="0"/>
              </a:rPr>
              <a:t>try</a:t>
            </a:r>
          </a:p>
          <a:p>
            <a:pPr marL="299390" fontAlgn="base">
              <a:lnSpc>
                <a:spcPct val="200000"/>
              </a:lnSpc>
              <a:buFont typeface="Arial" panose="020B0604020202020204" pitchFamily="34" charset="0"/>
              <a:buChar char="•"/>
            </a:pPr>
            <a:r>
              <a:rPr lang="en-US" sz="4000" dirty="0">
                <a:solidFill>
                  <a:schemeClr val="tx1"/>
                </a:solidFill>
                <a:latin typeface="SassoonPrimaryInfant" pitchFamily="2" charset="0"/>
              </a:rPr>
              <a:t>reply</a:t>
            </a:r>
          </a:p>
        </p:txBody>
      </p:sp>
      <p:sp>
        <p:nvSpPr>
          <p:cNvPr id="3" name="Rectangle 2">
            <a:extLst>
              <a:ext uri="{FF2B5EF4-FFF2-40B4-BE49-F238E27FC236}">
                <a16:creationId xmlns:a16="http://schemas.microsoft.com/office/drawing/2014/main" id="{C333CE24-402B-4D9E-A3EF-8BEF45B6D681}"/>
              </a:ext>
            </a:extLst>
          </p:cNvPr>
          <p:cNvSpPr/>
          <p:nvPr/>
        </p:nvSpPr>
        <p:spPr>
          <a:xfrm>
            <a:off x="3437641" y="-28229"/>
            <a:ext cx="6096000" cy="6914457"/>
          </a:xfrm>
          <a:prstGeom prst="rect">
            <a:avLst/>
          </a:prstGeom>
        </p:spPr>
        <p:txBody>
          <a:bodyPr>
            <a:spAutoFit/>
          </a:bodyPr>
          <a:lstStyle/>
          <a:p>
            <a:pPr marL="299390" fontAlgn="base">
              <a:lnSpc>
                <a:spcPct val="200000"/>
              </a:lnSpc>
              <a:spcBef>
                <a:spcPts val="1600"/>
              </a:spcBef>
              <a:buFont typeface="Arial" panose="020B0604020202020204" pitchFamily="34" charset="0"/>
              <a:buChar char="•"/>
            </a:pPr>
            <a:r>
              <a:rPr lang="en-US" sz="4000" dirty="0">
                <a:solidFill>
                  <a:schemeClr val="tx1"/>
                </a:solidFill>
                <a:latin typeface="SassoonPrimaryInfant" pitchFamily="2" charset="0"/>
              </a:rPr>
              <a:t>sky</a:t>
            </a:r>
          </a:p>
          <a:p>
            <a:pPr marL="299390" fontAlgn="base">
              <a:lnSpc>
                <a:spcPct val="200000"/>
              </a:lnSpc>
              <a:spcBef>
                <a:spcPts val="1600"/>
              </a:spcBef>
              <a:buFont typeface="Arial" panose="020B0604020202020204" pitchFamily="34" charset="0"/>
              <a:buChar char="•"/>
            </a:pPr>
            <a:r>
              <a:rPr lang="en-US" sz="4000" dirty="0">
                <a:solidFill>
                  <a:schemeClr val="tx1"/>
                </a:solidFill>
                <a:latin typeface="SassoonPrimaryInfant" pitchFamily="2" charset="0"/>
              </a:rPr>
              <a:t>July</a:t>
            </a:r>
          </a:p>
          <a:p>
            <a:pPr marL="299390" fontAlgn="base">
              <a:lnSpc>
                <a:spcPct val="200000"/>
              </a:lnSpc>
              <a:spcBef>
                <a:spcPts val="1600"/>
              </a:spcBef>
              <a:buFont typeface="Arial" panose="020B0604020202020204" pitchFamily="34" charset="0"/>
              <a:buChar char="•"/>
            </a:pPr>
            <a:r>
              <a:rPr lang="en-US" sz="4000" dirty="0">
                <a:solidFill>
                  <a:schemeClr val="tx1"/>
                </a:solidFill>
                <a:latin typeface="SassoonPrimaryInfant" pitchFamily="2" charset="0"/>
              </a:rPr>
              <a:t>shy</a:t>
            </a:r>
          </a:p>
          <a:p>
            <a:pPr marL="299390" fontAlgn="base">
              <a:lnSpc>
                <a:spcPct val="200000"/>
              </a:lnSpc>
              <a:spcBef>
                <a:spcPts val="1600"/>
              </a:spcBef>
              <a:buFont typeface="Arial" panose="020B0604020202020204" pitchFamily="34" charset="0"/>
              <a:buChar char="•"/>
            </a:pPr>
            <a:r>
              <a:rPr lang="en-US" sz="4000" dirty="0">
                <a:solidFill>
                  <a:schemeClr val="tx1"/>
                </a:solidFill>
                <a:latin typeface="SassoonPrimaryInfant" pitchFamily="2" charset="0"/>
              </a:rPr>
              <a:t>fry</a:t>
            </a:r>
          </a:p>
          <a:p>
            <a:pPr marL="299390" fontAlgn="base">
              <a:lnSpc>
                <a:spcPct val="200000"/>
              </a:lnSpc>
              <a:spcBef>
                <a:spcPts val="1600"/>
              </a:spcBef>
              <a:buFont typeface="Arial" panose="020B0604020202020204" pitchFamily="34" charset="0"/>
              <a:buChar char="•"/>
            </a:pPr>
            <a:r>
              <a:rPr lang="en-US" sz="4000" dirty="0">
                <a:solidFill>
                  <a:schemeClr val="tx1"/>
                </a:solidFill>
                <a:latin typeface="SassoonPrimaryInfant" pitchFamily="2" charset="0"/>
              </a:rPr>
              <a:t>sly</a:t>
            </a:r>
          </a:p>
        </p:txBody>
      </p:sp>
      <p:sp>
        <p:nvSpPr>
          <p:cNvPr id="4" name="Rectangle 3">
            <a:extLst>
              <a:ext uri="{FF2B5EF4-FFF2-40B4-BE49-F238E27FC236}">
                <a16:creationId xmlns:a16="http://schemas.microsoft.com/office/drawing/2014/main" id="{7DC21148-517A-4620-86DC-50B2809F9A79}"/>
              </a:ext>
            </a:extLst>
          </p:cNvPr>
          <p:cNvSpPr/>
          <p:nvPr/>
        </p:nvSpPr>
        <p:spPr>
          <a:xfrm>
            <a:off x="6900420" y="2187018"/>
            <a:ext cx="3921551" cy="707886"/>
          </a:xfrm>
          <a:prstGeom prst="rect">
            <a:avLst/>
          </a:prstGeom>
          <a:solidFill>
            <a:schemeClr val="accent4">
              <a:lumMod val="60000"/>
              <a:lumOff val="4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000" dirty="0">
                <a:solidFill>
                  <a:schemeClr val="tx1"/>
                </a:solidFill>
                <a:latin typeface="SassoonPrimaryInfant" pitchFamily="2" charset="0"/>
              </a:rPr>
              <a:t>What is the end grapheme?</a:t>
            </a:r>
          </a:p>
          <a:p>
            <a:pPr algn="ctr"/>
            <a:r>
              <a:rPr lang="en-US" sz="2000" dirty="0">
                <a:solidFill>
                  <a:schemeClr val="tx1"/>
                </a:solidFill>
                <a:latin typeface="SassoonPrimaryInfant" pitchFamily="2" charset="0"/>
              </a:rPr>
              <a:t>What is the final phoneme?</a:t>
            </a:r>
          </a:p>
        </p:txBody>
      </p:sp>
      <p:sp>
        <p:nvSpPr>
          <p:cNvPr id="5" name="Rectangle 4">
            <a:extLst>
              <a:ext uri="{FF2B5EF4-FFF2-40B4-BE49-F238E27FC236}">
                <a16:creationId xmlns:a16="http://schemas.microsoft.com/office/drawing/2014/main" id="{F2D4929C-DB0D-4C46-89DA-474FEFF336BA}"/>
              </a:ext>
            </a:extLst>
          </p:cNvPr>
          <p:cNvSpPr/>
          <p:nvPr/>
        </p:nvSpPr>
        <p:spPr>
          <a:xfrm>
            <a:off x="7390614" y="3828737"/>
            <a:ext cx="3299381" cy="707886"/>
          </a:xfrm>
          <a:prstGeom prst="rect">
            <a:avLst/>
          </a:prstGeom>
          <a:solidFill>
            <a:schemeClr val="accent4">
              <a:lumMod val="60000"/>
              <a:lumOff val="40000"/>
            </a:schemeClr>
          </a:solidFill>
          <a:ln>
            <a:solidFill>
              <a:schemeClr val="accent1"/>
            </a:solidFill>
          </a:ln>
        </p:spPr>
        <p:txBody>
          <a:bodyPr wrap="square">
            <a:spAutoFit/>
          </a:bodyPr>
          <a:lstStyle/>
          <a:p>
            <a:pPr algn="ctr"/>
            <a:r>
              <a:rPr lang="en-US" sz="2000" dirty="0">
                <a:solidFill>
                  <a:schemeClr val="tx1"/>
                </a:solidFill>
                <a:latin typeface="SassoonPrimaryInfant" pitchFamily="2" charset="0"/>
              </a:rPr>
              <a:t>What is the same/different as the words from yesterday?</a:t>
            </a:r>
          </a:p>
        </p:txBody>
      </p:sp>
    </p:spTree>
    <p:extLst>
      <p:ext uri="{BB962C8B-B14F-4D97-AF65-F5344CB8AC3E}">
        <p14:creationId xmlns:p14="http://schemas.microsoft.com/office/powerpoint/2010/main" val="68744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E78DD4-C75B-4057-975B-301ED90C8747}"/>
              </a:ext>
            </a:extLst>
          </p:cNvPr>
          <p:cNvPicPr>
            <a:picLocks noChangeAspect="1"/>
          </p:cNvPicPr>
          <p:nvPr/>
        </p:nvPicPr>
        <p:blipFill>
          <a:blip r:embed="rId2"/>
          <a:stretch>
            <a:fillRect/>
          </a:stretch>
        </p:blipFill>
        <p:spPr>
          <a:xfrm>
            <a:off x="0" y="201510"/>
            <a:ext cx="12192000" cy="4682740"/>
          </a:xfrm>
          <a:prstGeom prst="rect">
            <a:avLst/>
          </a:prstGeom>
        </p:spPr>
      </p:pic>
      <p:sp>
        <p:nvSpPr>
          <p:cNvPr id="4" name="TextBox 3">
            <a:extLst>
              <a:ext uri="{FF2B5EF4-FFF2-40B4-BE49-F238E27FC236}">
                <a16:creationId xmlns:a16="http://schemas.microsoft.com/office/drawing/2014/main" id="{68ED628C-CF4D-4F8A-A3CF-B190941D5184}"/>
              </a:ext>
            </a:extLst>
          </p:cNvPr>
          <p:cNvSpPr txBox="1"/>
          <p:nvPr/>
        </p:nvSpPr>
        <p:spPr>
          <a:xfrm>
            <a:off x="5495827" y="5147035"/>
            <a:ext cx="1791093" cy="1384995"/>
          </a:xfrm>
          <a:prstGeom prst="rect">
            <a:avLst/>
          </a:prstGeom>
          <a:noFill/>
        </p:spPr>
        <p:txBody>
          <a:bodyPr wrap="square" rtlCol="0">
            <a:spAutoFit/>
          </a:bodyPr>
          <a:lstStyle/>
          <a:p>
            <a:r>
              <a:rPr lang="en-GB" sz="2800" dirty="0">
                <a:highlight>
                  <a:srgbClr val="FF00FF"/>
                </a:highlight>
                <a:latin typeface="SassoonPrimaryInfant" pitchFamily="2" charset="0"/>
              </a:rPr>
              <a:t>y</a:t>
            </a:r>
            <a:r>
              <a:rPr lang="en-GB" sz="2800" dirty="0">
                <a:highlight>
                  <a:srgbClr val="FF00FF"/>
                </a:highlight>
                <a:latin typeface="SassoonPrimaryInfant" pitchFamily="2" charset="0"/>
                <a:sym typeface="Wingdings" panose="05000000000000000000" pitchFamily="2" charset="2"/>
              </a:rPr>
              <a:t> ‘</a:t>
            </a:r>
            <a:r>
              <a:rPr lang="en-GB" sz="2800" dirty="0" err="1">
                <a:highlight>
                  <a:srgbClr val="FF00FF"/>
                </a:highlight>
                <a:latin typeface="SassoonPrimaryInfant" pitchFamily="2" charset="0"/>
                <a:sym typeface="Wingdings" panose="05000000000000000000" pitchFamily="2" charset="2"/>
              </a:rPr>
              <a:t>ee</a:t>
            </a:r>
            <a:r>
              <a:rPr lang="en-GB" sz="2800" dirty="0">
                <a:highlight>
                  <a:srgbClr val="FF00FF"/>
                </a:highlight>
                <a:latin typeface="SassoonPrimaryInfant" pitchFamily="2" charset="0"/>
                <a:sym typeface="Wingdings" panose="05000000000000000000" pitchFamily="2" charset="2"/>
              </a:rPr>
              <a:t>’</a:t>
            </a:r>
          </a:p>
          <a:p>
            <a:endParaRPr lang="en-GB" sz="2800" dirty="0">
              <a:highlight>
                <a:srgbClr val="FFFF00"/>
              </a:highlight>
              <a:latin typeface="SassoonPrimaryInfant" pitchFamily="2" charset="0"/>
              <a:sym typeface="Wingdings" panose="05000000000000000000" pitchFamily="2" charset="2"/>
            </a:endParaRPr>
          </a:p>
          <a:p>
            <a:r>
              <a:rPr lang="en-GB" sz="2800" dirty="0">
                <a:highlight>
                  <a:srgbClr val="00FF00"/>
                </a:highlight>
                <a:latin typeface="SassoonPrimaryInfant" pitchFamily="2" charset="0"/>
                <a:sym typeface="Wingdings" panose="05000000000000000000" pitchFamily="2" charset="2"/>
              </a:rPr>
              <a:t>y’</a:t>
            </a:r>
            <a:r>
              <a:rPr lang="en-GB" sz="2800" dirty="0" err="1">
                <a:highlight>
                  <a:srgbClr val="00FF00"/>
                </a:highlight>
                <a:latin typeface="SassoonPrimaryInfant" pitchFamily="2" charset="0"/>
                <a:sym typeface="Wingdings" panose="05000000000000000000" pitchFamily="2" charset="2"/>
              </a:rPr>
              <a:t>igh</a:t>
            </a:r>
            <a:r>
              <a:rPr lang="en-GB" sz="2800" dirty="0">
                <a:highlight>
                  <a:srgbClr val="00FF00"/>
                </a:highlight>
                <a:latin typeface="SassoonPrimaryInfant" pitchFamily="2" charset="0"/>
                <a:sym typeface="Wingdings" panose="05000000000000000000" pitchFamily="2" charset="2"/>
              </a:rPr>
              <a:t>’</a:t>
            </a:r>
            <a:endParaRPr lang="en-GB" sz="2800" dirty="0">
              <a:highlight>
                <a:srgbClr val="00FF00"/>
              </a:highlight>
              <a:latin typeface="SassoonPrimaryInfant" pitchFamily="2" charset="0"/>
            </a:endParaRPr>
          </a:p>
        </p:txBody>
      </p:sp>
      <p:sp>
        <p:nvSpPr>
          <p:cNvPr id="5" name="Rectangle 4">
            <a:extLst>
              <a:ext uri="{FF2B5EF4-FFF2-40B4-BE49-F238E27FC236}">
                <a16:creationId xmlns:a16="http://schemas.microsoft.com/office/drawing/2014/main" id="{86CEA8B8-FA74-4BBD-AA35-2278E093ADF1}"/>
              </a:ext>
            </a:extLst>
          </p:cNvPr>
          <p:cNvSpPr/>
          <p:nvPr/>
        </p:nvSpPr>
        <p:spPr>
          <a:xfrm>
            <a:off x="546755" y="697584"/>
            <a:ext cx="1866507" cy="829558"/>
          </a:xfrm>
          <a:prstGeom prst="rect">
            <a:avLst/>
          </a:prstGeom>
          <a:noFill/>
          <a:ln w="76200">
            <a:solidFill>
              <a:srgbClr val="F62E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B0DF96C-735A-4CB5-8397-353926C37BC9}"/>
              </a:ext>
            </a:extLst>
          </p:cNvPr>
          <p:cNvSpPr/>
          <p:nvPr/>
        </p:nvSpPr>
        <p:spPr>
          <a:xfrm>
            <a:off x="2960017" y="697584"/>
            <a:ext cx="1866507" cy="829558"/>
          </a:xfrm>
          <a:prstGeom prst="rect">
            <a:avLst/>
          </a:prstGeom>
          <a:noFill/>
          <a:ln w="76200">
            <a:solidFill>
              <a:srgbClr val="2BF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5687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8772</TotalTime>
  <Words>1175</Words>
  <Application>Microsoft Office PowerPoint</Application>
  <PresentationFormat>Widescreen</PresentationFormat>
  <Paragraphs>183</Paragraphs>
  <Slides>28</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Comic Sans MS</vt:lpstr>
      <vt:lpstr>SassoonCRInfantMedium</vt:lpstr>
      <vt:lpstr>SassoonPrimaryInfant</vt:lpstr>
      <vt:lpstr>Wingdings</vt:lpstr>
      <vt:lpstr>Office Theme</vt:lpstr>
      <vt:lpstr>Year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dc:title>
  <dc:creator>Lucy Neal</dc:creator>
  <cp:lastModifiedBy>Lily Mohamed</cp:lastModifiedBy>
  <cp:revision>33</cp:revision>
  <dcterms:created xsi:type="dcterms:W3CDTF">2024-07-15T12:33:46Z</dcterms:created>
  <dcterms:modified xsi:type="dcterms:W3CDTF">2026-09-23T07:12:50Z</dcterms:modified>
</cp:coreProperties>
</file>