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9926638" cy="6797675"/>
  <p:embeddedFontLst>
    <p:embeddedFont>
      <p:font typeface="Calibri" panose="020F0502020204030204" pitchFamily="34" charset="0"/>
      <p:regular r:id="rId32"/>
      <p:bold r:id="rId33"/>
      <p:italic r:id="rId34"/>
      <p:boldItalic r:id="rId35"/>
    </p:embeddedFont>
    <p:embeddedFont>
      <p:font typeface="Comic Sans MS" panose="030F0702030302020204" pitchFamily="66" charset="0"/>
      <p:regular r:id="rId36"/>
      <p:bold r:id="rId37"/>
      <p:italic r:id="rId38"/>
      <p:boldItalic r:id="rId39"/>
    </p:embeddedFont>
    <p:embeddedFont>
      <p:font typeface="Montserrat Medium" panose="00000600000000000000" pitchFamily="2" charset="0"/>
      <p:regular r:id="rId40"/>
      <p:bold r:id="rId41"/>
      <p:italic r:id="rId42"/>
      <p:boldItalic r:id="rId43"/>
    </p:embeddedFont>
    <p:embeddedFont>
      <p:font typeface="Montserrat SemiBold" panose="00000700000000000000" pitchFamily="2" charset="0"/>
      <p:bold r:id="rId44"/>
      <p:boldItalic r:id="rId45"/>
    </p:embeddedFont>
    <p:embeddedFont>
      <p:font typeface="SassoonPrimaryInfant" pitchFamily="2"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g6HaqQlZAIIr8/zC2BY3mcTNKa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snapToGrid="0">
      <p:cViewPr>
        <p:scale>
          <a:sx n="65" d="100"/>
          <a:sy n="65" d="100"/>
        </p:scale>
        <p:origin x="1354"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4301543" cy="34106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22798" y="1"/>
            <a:ext cx="4301543" cy="34106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56612"/>
            <a:ext cx="4301543" cy="3410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22798" y="6456612"/>
            <a:ext cx="4301543" cy="3410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p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p2: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AJ</a:t>
            </a:r>
            <a:endParaRPr/>
          </a:p>
        </p:txBody>
      </p:sp>
      <p:sp>
        <p:nvSpPr>
          <p:cNvPr id="120" name="Google Shape;120;p3: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fcf3c26cf9_0_8:notes"/>
          <p:cNvSpPr txBox="1">
            <a:spLocks noGrp="1"/>
          </p:cNvSpPr>
          <p:nvPr>
            <p:ph type="body" idx="1"/>
          </p:nvPr>
        </p:nvSpPr>
        <p:spPr>
          <a:xfrm>
            <a:off x="992664" y="3271382"/>
            <a:ext cx="7941310" cy="26766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127" name="Google Shape;127;g2fcf3c26cf9_0_8: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142" name="Google Shape;142;p4: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153" name="Google Shape;153;p5: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fcf3c26cf9_0_31:notes"/>
          <p:cNvSpPr txBox="1">
            <a:spLocks noGrp="1"/>
          </p:cNvSpPr>
          <p:nvPr>
            <p:ph type="body" idx="1"/>
          </p:nvPr>
        </p:nvSpPr>
        <p:spPr>
          <a:xfrm>
            <a:off x="992664" y="3271382"/>
            <a:ext cx="7941310" cy="26766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160" name="Google Shape;160;g2fcf3c26cf9_0_3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6: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170" name="Google Shape;170;p6: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178" name="Google Shape;178;p10: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2: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186" name="Google Shape;186;p12: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8: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195" name="Google Shape;195;p18: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1: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203" name="Google Shape;203;p3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2: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210" name="Google Shape;210;p32: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218" name="Google Shape;218;p8: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a6264dbdc_0_1:notes"/>
          <p:cNvSpPr txBox="1">
            <a:spLocks noGrp="1"/>
          </p:cNvSpPr>
          <p:nvPr>
            <p:ph type="body" idx="1"/>
          </p:nvPr>
        </p:nvSpPr>
        <p:spPr>
          <a:xfrm>
            <a:off x="992664" y="3271382"/>
            <a:ext cx="7941310" cy="26766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229" name="Google Shape;229;g3fa6264dbdc_0_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3: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AJ</a:t>
            </a:r>
            <a:endParaRPr/>
          </a:p>
        </p:txBody>
      </p:sp>
      <p:sp>
        <p:nvSpPr>
          <p:cNvPr id="237" name="Google Shape;237;p33: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fa6264dbdc_0_8:notes"/>
          <p:cNvSpPr txBox="1">
            <a:spLocks noGrp="1"/>
          </p:cNvSpPr>
          <p:nvPr>
            <p:ph type="body" idx="1"/>
          </p:nvPr>
        </p:nvSpPr>
        <p:spPr>
          <a:xfrm>
            <a:off x="992664" y="3271382"/>
            <a:ext cx="7941310" cy="26766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246" name="Google Shape;246;g3fa6264dbdc_0_8: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9: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263" name="Google Shape;263;p9: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1: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280" name="Google Shape;280;p1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4: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289" name="Google Shape;289;p34: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5: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301" name="Google Shape;301;p35: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3: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312" name="Google Shape;312;p13: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6: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323" name="Google Shape;323;p36: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7:notes"/>
          <p:cNvSpPr txBox="1">
            <a:spLocks noGrp="1"/>
          </p:cNvSpPr>
          <p:nvPr>
            <p:ph type="body" idx="1"/>
          </p:nvPr>
        </p:nvSpPr>
        <p:spPr>
          <a:xfrm>
            <a:off x="992664" y="3271381"/>
            <a:ext cx="7941310" cy="267658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KK</a:t>
            </a:r>
            <a:endParaRPr/>
          </a:p>
        </p:txBody>
      </p:sp>
      <p:sp>
        <p:nvSpPr>
          <p:cNvPr id="330" name="Google Shape;330;p37: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fa6264dbdc_0_17:notes"/>
          <p:cNvSpPr txBox="1">
            <a:spLocks noGrp="1"/>
          </p:cNvSpPr>
          <p:nvPr>
            <p:ph type="body" idx="1"/>
          </p:nvPr>
        </p:nvSpPr>
        <p:spPr>
          <a:xfrm>
            <a:off x="992664" y="3271382"/>
            <a:ext cx="7941310" cy="26766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340" name="Google Shape;340;g3fa6264dbdc_0_17: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h6b54d3d43d155a92_0_2:notes"/>
          <p:cNvSpPr txBox="1">
            <a:spLocks noGrp="1"/>
          </p:cNvSpPr>
          <p:nvPr>
            <p:ph type="body" idx="1"/>
          </p:nvPr>
        </p:nvSpPr>
        <p:spPr>
          <a:xfrm>
            <a:off x="992664" y="3271382"/>
            <a:ext cx="7941310" cy="267669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AJ</a:t>
            </a:r>
            <a:endParaRPr/>
          </a:p>
        </p:txBody>
      </p:sp>
      <p:sp>
        <p:nvSpPr>
          <p:cNvPr id="349" name="Google Shape;349;h6b54d3d43d155a92_0_2: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5: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AJ</a:t>
            </a:r>
            <a:endParaRPr/>
          </a:p>
        </p:txBody>
      </p:sp>
      <p:sp>
        <p:nvSpPr>
          <p:cNvPr id="358" name="Google Shape;358;p15: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6: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KK</a:t>
            </a:r>
            <a:endParaRPr/>
          </a:p>
        </p:txBody>
      </p:sp>
      <p:sp>
        <p:nvSpPr>
          <p:cNvPr id="369" name="Google Shape;369;p16: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7:notes"/>
          <p:cNvSpPr txBox="1">
            <a:spLocks noGrp="1"/>
          </p:cNvSpPr>
          <p:nvPr>
            <p:ph type="body" idx="1"/>
          </p:nvPr>
        </p:nvSpPr>
        <p:spPr>
          <a:xfrm>
            <a:off x="992664" y="3271381"/>
            <a:ext cx="7941310" cy="2676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17: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5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5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58"/>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6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61"/>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 name="Google Shape;38;p61"/>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6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4" name="Google Shape;44;p62"/>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2"/>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6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63"/>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63"/>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63"/>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63"/>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6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64"/>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64"/>
          <p:cNvSpPr txBox="1">
            <a:spLocks noGrp="1"/>
          </p:cNvSpPr>
          <p:nvPr>
            <p:ph type="body" idx="2"/>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6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65"/>
          <p:cNvSpPr>
            <a:spLocks noGrp="1"/>
          </p:cNvSpPr>
          <p:nvPr>
            <p:ph type="pic" idx="2"/>
          </p:nvPr>
        </p:nvSpPr>
        <p:spPr>
          <a:xfrm>
            <a:off x="5183188" y="987426"/>
            <a:ext cx="6172200" cy="4873625"/>
          </a:xfrm>
          <a:prstGeom prst="rect">
            <a:avLst/>
          </a:prstGeom>
          <a:noFill/>
          <a:ln>
            <a:noFill/>
          </a:ln>
        </p:spPr>
      </p:sp>
      <p:sp>
        <p:nvSpPr>
          <p:cNvPr id="68" name="Google Shape;68;p65"/>
          <p:cNvSpPr txBox="1">
            <a:spLocks noGrp="1"/>
          </p:cNvSpPr>
          <p:nvPr>
            <p:ph type="body" idx="1"/>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6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66"/>
          <p:cNvSpPr txBox="1">
            <a:spLocks noGrp="1"/>
          </p:cNvSpPr>
          <p:nvPr>
            <p:ph type="body" idx="1"/>
          </p:nvPr>
        </p:nvSpPr>
        <p:spPr>
          <a:xfrm rot="5400000">
            <a:off x="3920331" y="-1256505"/>
            <a:ext cx="4351339"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6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7"/>
          <p:cNvSpPr txBox="1">
            <a:spLocks noGrp="1"/>
          </p:cNvSpPr>
          <p:nvPr>
            <p:ph type="title"/>
          </p:nvPr>
        </p:nvSpPr>
        <p:spPr>
          <a:xfrm rot="5400000">
            <a:off x="7133432" y="1956596"/>
            <a:ext cx="581183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67"/>
          <p:cNvSpPr txBox="1">
            <a:spLocks noGrp="1"/>
          </p:cNvSpPr>
          <p:nvPr>
            <p:ph type="body" idx="1"/>
          </p:nvPr>
        </p:nvSpPr>
        <p:spPr>
          <a:xfrm rot="5400000">
            <a:off x="1799431" y="-596104"/>
            <a:ext cx="5811839"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6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84"/>
        <p:cNvGrpSpPr/>
        <p:nvPr/>
      </p:nvGrpSpPr>
      <p:grpSpPr>
        <a:xfrm>
          <a:off x="0" y="0"/>
          <a:ext cx="0" cy="0"/>
          <a:chOff x="0" y="0"/>
          <a:chExt cx="0" cy="0"/>
        </a:xfrm>
      </p:grpSpPr>
      <p:sp>
        <p:nvSpPr>
          <p:cNvPr id="85" name="Google Shape;85;p68"/>
          <p:cNvSpPr txBox="1">
            <a:spLocks noGrp="1"/>
          </p:cNvSpPr>
          <p:nvPr>
            <p:ph type="title"/>
          </p:nvPr>
        </p:nvSpPr>
        <p:spPr>
          <a:xfrm>
            <a:off x="611967" y="1917533"/>
            <a:ext cx="10968000" cy="42528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lt1"/>
              </a:buClr>
              <a:buSzPts val="3000"/>
              <a:buFont typeface="Montserrat SemiBold"/>
              <a:buNone/>
              <a:defRPr sz="4000" b="0">
                <a:solidFill>
                  <a:schemeClr val="lt1"/>
                </a:solidFill>
                <a:latin typeface="SassoonPrimaryInfant" pitchFamily="2" charset="0"/>
                <a:ea typeface="SassoonPrimaryInfant" pitchFamily="2" charset="0"/>
                <a:cs typeface="Arial"/>
                <a:sym typeface="Arial"/>
              </a:defRPr>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dirty="0"/>
          </a:p>
        </p:txBody>
      </p:sp>
      <p:sp>
        <p:nvSpPr>
          <p:cNvPr id="86" name="Google Shape;86;p68"/>
          <p:cNvSpPr txBox="1">
            <a:spLocks noGrp="1"/>
          </p:cNvSpPr>
          <p:nvPr>
            <p:ph type="sldNum" idx="12"/>
          </p:nvPr>
        </p:nvSpPr>
        <p:spPr>
          <a:xfrm>
            <a:off x="611961" y="6391100"/>
            <a:ext cx="960000" cy="2400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1pPr>
            <a:lvl2pPr marL="0" marR="0" lvl="1"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2pPr>
            <a:lvl3pPr marL="0" marR="0" lvl="2"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3pPr>
            <a:lvl4pPr marL="0" marR="0" lvl="3"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4pPr>
            <a:lvl5pPr marL="0" marR="0" lvl="4"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5pPr>
            <a:lvl6pPr marL="0" marR="0" lvl="5"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6pPr>
            <a:lvl7pPr marL="0" marR="0" lvl="6"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7pPr>
            <a:lvl8pPr marL="0" marR="0" lvl="7"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8pPr>
            <a:lvl9pPr marL="0" marR="0" lvl="8" indent="0" algn="r">
              <a:lnSpc>
                <a:spcPct val="100000"/>
              </a:lnSpc>
              <a:spcBef>
                <a:spcPts val="0"/>
              </a:spcBef>
              <a:spcAft>
                <a:spcPts val="0"/>
              </a:spcAft>
              <a:buClr>
                <a:srgbClr val="000000"/>
              </a:buClr>
              <a:buSzPts val="800"/>
              <a:buFont typeface="Arial"/>
              <a:buNone/>
              <a:defRPr sz="1067" b="0" i="0" u="none" strike="noStrike" cap="none">
                <a:solidFill>
                  <a:schemeClr val="lt1"/>
                </a:solidFill>
                <a:latin typeface="Montserrat Medium"/>
                <a:ea typeface="Montserrat Medium"/>
                <a:cs typeface="Montserrat Medium"/>
                <a:sym typeface="Montserrat Medium"/>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87"/>
        <p:cNvGrpSpPr/>
        <p:nvPr/>
      </p:nvGrpSpPr>
      <p:grpSpPr>
        <a:xfrm>
          <a:off x="0" y="0"/>
          <a:ext cx="0" cy="0"/>
          <a:chOff x="0" y="0"/>
          <a:chExt cx="0" cy="0"/>
        </a:xfrm>
      </p:grpSpPr>
      <p:sp>
        <p:nvSpPr>
          <p:cNvPr id="88" name="Google Shape;88;p69"/>
          <p:cNvSpPr txBox="1">
            <a:spLocks noGrp="1"/>
          </p:cNvSpPr>
          <p:nvPr>
            <p:ph type="title"/>
          </p:nvPr>
        </p:nvSpPr>
        <p:spPr>
          <a:xfrm>
            <a:off x="611967" y="595200"/>
            <a:ext cx="5268000" cy="1084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200"/>
              <a:buFont typeface="Arial"/>
              <a:buNone/>
              <a:defRPr>
                <a:latin typeface="SassoonPrimaryInfant" pitchFamily="2" charset="0"/>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dirty="0"/>
          </a:p>
        </p:txBody>
      </p:sp>
      <p:sp>
        <p:nvSpPr>
          <p:cNvPr id="89" name="Google Shape;89;p69"/>
          <p:cNvSpPr txBox="1">
            <a:spLocks noGrp="1"/>
          </p:cNvSpPr>
          <p:nvPr>
            <p:ph type="body" idx="1"/>
          </p:nvPr>
        </p:nvSpPr>
        <p:spPr>
          <a:xfrm>
            <a:off x="611967" y="1917533"/>
            <a:ext cx="5268000" cy="3974800"/>
          </a:xfrm>
          <a:prstGeom prst="rect">
            <a:avLst/>
          </a:prstGeom>
          <a:noFill/>
          <a:ln>
            <a:noFill/>
          </a:ln>
        </p:spPr>
        <p:txBody>
          <a:bodyPr spcFirstLastPara="1" wrap="square" lIns="0" tIns="0" rIns="0" bIns="0" anchor="t" anchorCtr="0">
            <a:noAutofit/>
          </a:bodyPr>
          <a:lstStyle>
            <a:lvl1pPr marL="457200" lvl="0" indent="-330200" algn="l">
              <a:lnSpc>
                <a:spcPct val="90000"/>
              </a:lnSpc>
              <a:spcBef>
                <a:spcPts val="0"/>
              </a:spcBef>
              <a:spcAft>
                <a:spcPts val="0"/>
              </a:spcAft>
              <a:buClr>
                <a:schemeClr val="dk1"/>
              </a:buClr>
              <a:buSzPts val="1600"/>
              <a:buChar char="●"/>
              <a:defRPr/>
            </a:lvl1pPr>
            <a:lvl2pPr marL="914400" lvl="1" indent="-330200" algn="l">
              <a:lnSpc>
                <a:spcPct val="90000"/>
              </a:lnSpc>
              <a:spcBef>
                <a:spcPts val="1333"/>
              </a:spcBef>
              <a:spcAft>
                <a:spcPts val="0"/>
              </a:spcAft>
              <a:buClr>
                <a:schemeClr val="dk1"/>
              </a:buClr>
              <a:buSzPts val="1600"/>
              <a:buChar char="–"/>
              <a:defRPr/>
            </a:lvl2pPr>
            <a:lvl3pPr marL="1371600" lvl="2" indent="-317500" algn="l">
              <a:lnSpc>
                <a:spcPct val="90000"/>
              </a:lnSpc>
              <a:spcBef>
                <a:spcPts val="1333"/>
              </a:spcBef>
              <a:spcAft>
                <a:spcPts val="0"/>
              </a:spcAft>
              <a:buClr>
                <a:schemeClr val="dk1"/>
              </a:buClr>
              <a:buSzPts val="1400"/>
              <a:buChar char="–"/>
              <a:defRPr/>
            </a:lvl3pPr>
            <a:lvl4pPr marL="1828800" lvl="3" indent="-317500" algn="l">
              <a:lnSpc>
                <a:spcPct val="90000"/>
              </a:lnSpc>
              <a:spcBef>
                <a:spcPts val="1067"/>
              </a:spcBef>
              <a:spcAft>
                <a:spcPts val="0"/>
              </a:spcAft>
              <a:buClr>
                <a:schemeClr val="dk1"/>
              </a:buClr>
              <a:buSzPts val="1400"/>
              <a:buChar char="–"/>
              <a:defRPr/>
            </a:lvl4pPr>
            <a:lvl5pPr marL="2286000" lvl="4" indent="-304800" algn="l">
              <a:lnSpc>
                <a:spcPct val="90000"/>
              </a:lnSpc>
              <a:spcBef>
                <a:spcPts val="1067"/>
              </a:spcBef>
              <a:spcAft>
                <a:spcPts val="0"/>
              </a:spcAft>
              <a:buClr>
                <a:schemeClr val="dk1"/>
              </a:buClr>
              <a:buSzPts val="1200"/>
              <a:buChar char="–"/>
              <a:defRPr sz="1600"/>
            </a:lvl5pPr>
            <a:lvl6pPr marL="2743200" lvl="5" indent="-304800" algn="l">
              <a:lnSpc>
                <a:spcPct val="90000"/>
              </a:lnSpc>
              <a:spcBef>
                <a:spcPts val="800"/>
              </a:spcBef>
              <a:spcAft>
                <a:spcPts val="0"/>
              </a:spcAft>
              <a:buClr>
                <a:schemeClr val="dk1"/>
              </a:buClr>
              <a:buSzPts val="1200"/>
              <a:buChar char="–"/>
              <a:defRPr sz="1600"/>
            </a:lvl6pPr>
            <a:lvl7pPr marL="3200400" lvl="6" indent="-292100" algn="l">
              <a:lnSpc>
                <a:spcPct val="90000"/>
              </a:lnSpc>
              <a:spcBef>
                <a:spcPts val="800"/>
              </a:spcBef>
              <a:spcAft>
                <a:spcPts val="0"/>
              </a:spcAft>
              <a:buClr>
                <a:schemeClr val="dk1"/>
              </a:buClr>
              <a:buSzPts val="1000"/>
              <a:buChar char="–"/>
              <a:defRPr/>
            </a:lvl7pPr>
            <a:lvl8pPr marL="3657600" lvl="7" indent="-292100" algn="l">
              <a:lnSpc>
                <a:spcPct val="90000"/>
              </a:lnSpc>
              <a:spcBef>
                <a:spcPts val="533"/>
              </a:spcBef>
              <a:spcAft>
                <a:spcPts val="0"/>
              </a:spcAft>
              <a:buClr>
                <a:schemeClr val="dk1"/>
              </a:buClr>
              <a:buSzPts val="1000"/>
              <a:buChar char="–"/>
              <a:defRPr/>
            </a:lvl8pPr>
            <a:lvl9pPr marL="4114800" lvl="8" indent="-279400" algn="l">
              <a:lnSpc>
                <a:spcPct val="90000"/>
              </a:lnSpc>
              <a:spcBef>
                <a:spcPts val="533"/>
              </a:spcBef>
              <a:spcAft>
                <a:spcPts val="267"/>
              </a:spcAft>
              <a:buClr>
                <a:schemeClr val="dk1"/>
              </a:buClr>
              <a:buSzPts val="800"/>
              <a:buChar char="–"/>
              <a:defRPr/>
            </a:lvl9pPr>
          </a:lstStyle>
          <a:p>
            <a:endParaRPr/>
          </a:p>
        </p:txBody>
      </p:sp>
      <p:sp>
        <p:nvSpPr>
          <p:cNvPr id="90" name="Google Shape;90;p69"/>
          <p:cNvSpPr txBox="1">
            <a:spLocks noGrp="1"/>
          </p:cNvSpPr>
          <p:nvPr>
            <p:ph type="sldNum" idx="12"/>
          </p:nvPr>
        </p:nvSpPr>
        <p:spPr>
          <a:xfrm>
            <a:off x="611961" y="6391100"/>
            <a:ext cx="960000" cy="2400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1pPr>
            <a:lvl2pPr marL="0" marR="0" lvl="1"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2pPr>
            <a:lvl3pPr marL="0" marR="0" lvl="2"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3pPr>
            <a:lvl4pPr marL="0" marR="0" lvl="3"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4pPr>
            <a:lvl5pPr marL="0" marR="0" lvl="4"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5pPr>
            <a:lvl6pPr marL="0" marR="0" lvl="5"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6pPr>
            <a:lvl7pPr marL="0" marR="0" lvl="6"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7pPr>
            <a:lvl8pPr marL="0" marR="0" lvl="7"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8pPr>
            <a:lvl9pPr marL="0" marR="0" lvl="8"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sp>
        <p:nvSpPr>
          <p:cNvPr id="92" name="Google Shape;92;p70"/>
          <p:cNvSpPr txBox="1">
            <a:spLocks noGrp="1"/>
          </p:cNvSpPr>
          <p:nvPr>
            <p:ph type="title"/>
          </p:nvPr>
        </p:nvSpPr>
        <p:spPr>
          <a:xfrm>
            <a:off x="611967" y="593367"/>
            <a:ext cx="5268000" cy="1086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200"/>
              <a:buFont typeface="Arial"/>
              <a:buNone/>
              <a:defRPr>
                <a:latin typeface="SassoonPrimaryInfant" pitchFamily="2"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93" name="Google Shape;93;p70"/>
          <p:cNvSpPr txBox="1">
            <a:spLocks noGrp="1"/>
          </p:cNvSpPr>
          <p:nvPr>
            <p:ph type="body" idx="1"/>
          </p:nvPr>
        </p:nvSpPr>
        <p:spPr>
          <a:xfrm>
            <a:off x="611967" y="1917533"/>
            <a:ext cx="5268000" cy="3974800"/>
          </a:xfrm>
          <a:prstGeom prst="rect">
            <a:avLst/>
          </a:prstGeom>
          <a:noFill/>
          <a:ln>
            <a:noFill/>
          </a:ln>
        </p:spPr>
        <p:txBody>
          <a:bodyPr spcFirstLastPara="1" wrap="square" lIns="0" tIns="0" rIns="0" bIns="0" anchor="t" anchorCtr="0">
            <a:noAutofit/>
          </a:bodyPr>
          <a:lstStyle>
            <a:lvl1pPr marL="457200" lvl="0" indent="-330200" algn="l">
              <a:lnSpc>
                <a:spcPct val="90000"/>
              </a:lnSpc>
              <a:spcBef>
                <a:spcPts val="0"/>
              </a:spcBef>
              <a:spcAft>
                <a:spcPts val="0"/>
              </a:spcAft>
              <a:buClr>
                <a:schemeClr val="dk1"/>
              </a:buClr>
              <a:buSzPts val="1600"/>
              <a:buChar char="●"/>
              <a:defRPr/>
            </a:lvl1pPr>
            <a:lvl2pPr marL="914400" lvl="1" indent="-330200" algn="l">
              <a:lnSpc>
                <a:spcPct val="90000"/>
              </a:lnSpc>
              <a:spcBef>
                <a:spcPts val="1333"/>
              </a:spcBef>
              <a:spcAft>
                <a:spcPts val="0"/>
              </a:spcAft>
              <a:buClr>
                <a:schemeClr val="dk1"/>
              </a:buClr>
              <a:buSzPts val="1600"/>
              <a:buChar char="–"/>
              <a:defRPr/>
            </a:lvl2pPr>
            <a:lvl3pPr marL="1371600" lvl="2" indent="-317500" algn="l">
              <a:lnSpc>
                <a:spcPct val="90000"/>
              </a:lnSpc>
              <a:spcBef>
                <a:spcPts val="1333"/>
              </a:spcBef>
              <a:spcAft>
                <a:spcPts val="0"/>
              </a:spcAft>
              <a:buClr>
                <a:schemeClr val="dk1"/>
              </a:buClr>
              <a:buSzPts val="1400"/>
              <a:buChar char="–"/>
              <a:defRPr/>
            </a:lvl3pPr>
            <a:lvl4pPr marL="1828800" lvl="3" indent="-317500" algn="l">
              <a:lnSpc>
                <a:spcPct val="90000"/>
              </a:lnSpc>
              <a:spcBef>
                <a:spcPts val="1067"/>
              </a:spcBef>
              <a:spcAft>
                <a:spcPts val="0"/>
              </a:spcAft>
              <a:buClr>
                <a:schemeClr val="dk1"/>
              </a:buClr>
              <a:buSzPts val="1400"/>
              <a:buChar char="–"/>
              <a:defRPr/>
            </a:lvl4pPr>
            <a:lvl5pPr marL="2286000" lvl="4" indent="-304800" algn="l">
              <a:lnSpc>
                <a:spcPct val="90000"/>
              </a:lnSpc>
              <a:spcBef>
                <a:spcPts val="1067"/>
              </a:spcBef>
              <a:spcAft>
                <a:spcPts val="0"/>
              </a:spcAft>
              <a:buClr>
                <a:schemeClr val="dk1"/>
              </a:buClr>
              <a:buSzPts val="1200"/>
              <a:buChar char="–"/>
              <a:defRPr sz="1600"/>
            </a:lvl5pPr>
            <a:lvl6pPr marL="2743200" lvl="5" indent="-304800" algn="l">
              <a:lnSpc>
                <a:spcPct val="90000"/>
              </a:lnSpc>
              <a:spcBef>
                <a:spcPts val="800"/>
              </a:spcBef>
              <a:spcAft>
                <a:spcPts val="0"/>
              </a:spcAft>
              <a:buClr>
                <a:schemeClr val="dk1"/>
              </a:buClr>
              <a:buSzPts val="1200"/>
              <a:buChar char="–"/>
              <a:defRPr sz="1600"/>
            </a:lvl6pPr>
            <a:lvl7pPr marL="3200400" lvl="6" indent="-292100" algn="l">
              <a:lnSpc>
                <a:spcPct val="90000"/>
              </a:lnSpc>
              <a:spcBef>
                <a:spcPts val="800"/>
              </a:spcBef>
              <a:spcAft>
                <a:spcPts val="0"/>
              </a:spcAft>
              <a:buClr>
                <a:schemeClr val="dk1"/>
              </a:buClr>
              <a:buSzPts val="1000"/>
              <a:buChar char="–"/>
              <a:defRPr/>
            </a:lvl7pPr>
            <a:lvl8pPr marL="3657600" lvl="7" indent="-292100" algn="l">
              <a:lnSpc>
                <a:spcPct val="90000"/>
              </a:lnSpc>
              <a:spcBef>
                <a:spcPts val="533"/>
              </a:spcBef>
              <a:spcAft>
                <a:spcPts val="0"/>
              </a:spcAft>
              <a:buClr>
                <a:schemeClr val="dk1"/>
              </a:buClr>
              <a:buSzPts val="1000"/>
              <a:buChar char="–"/>
              <a:defRPr/>
            </a:lvl8pPr>
            <a:lvl9pPr marL="4114800" lvl="8" indent="-279400" algn="l">
              <a:lnSpc>
                <a:spcPct val="90000"/>
              </a:lnSpc>
              <a:spcBef>
                <a:spcPts val="533"/>
              </a:spcBef>
              <a:spcAft>
                <a:spcPts val="267"/>
              </a:spcAft>
              <a:buClr>
                <a:schemeClr val="dk1"/>
              </a:buClr>
              <a:buSzPts val="800"/>
              <a:buChar char="–"/>
              <a:defRPr/>
            </a:lvl9pPr>
          </a:lstStyle>
          <a:p>
            <a:endParaRPr/>
          </a:p>
        </p:txBody>
      </p:sp>
      <p:sp>
        <p:nvSpPr>
          <p:cNvPr id="94" name="Google Shape;94;p70"/>
          <p:cNvSpPr txBox="1">
            <a:spLocks noGrp="1"/>
          </p:cNvSpPr>
          <p:nvPr>
            <p:ph type="body" idx="2"/>
          </p:nvPr>
        </p:nvSpPr>
        <p:spPr>
          <a:xfrm>
            <a:off x="6311967" y="1917533"/>
            <a:ext cx="5268000" cy="3974800"/>
          </a:xfrm>
          <a:prstGeom prst="rect">
            <a:avLst/>
          </a:prstGeom>
          <a:noFill/>
          <a:ln>
            <a:noFill/>
          </a:ln>
        </p:spPr>
        <p:txBody>
          <a:bodyPr spcFirstLastPara="1" wrap="square" lIns="0" tIns="0" rIns="0" bIns="0" anchor="t" anchorCtr="0">
            <a:noAutofit/>
          </a:bodyPr>
          <a:lstStyle>
            <a:lvl1pPr marL="457200" lvl="0" indent="-330200" algn="l">
              <a:lnSpc>
                <a:spcPct val="90000"/>
              </a:lnSpc>
              <a:spcBef>
                <a:spcPts val="0"/>
              </a:spcBef>
              <a:spcAft>
                <a:spcPts val="0"/>
              </a:spcAft>
              <a:buClr>
                <a:schemeClr val="dk1"/>
              </a:buClr>
              <a:buSzPts val="1600"/>
              <a:buChar char="●"/>
              <a:defRPr/>
            </a:lvl1pPr>
            <a:lvl2pPr marL="914400" lvl="1" indent="-330200" algn="l">
              <a:lnSpc>
                <a:spcPct val="90000"/>
              </a:lnSpc>
              <a:spcBef>
                <a:spcPts val="1333"/>
              </a:spcBef>
              <a:spcAft>
                <a:spcPts val="0"/>
              </a:spcAft>
              <a:buClr>
                <a:schemeClr val="dk1"/>
              </a:buClr>
              <a:buSzPts val="1600"/>
              <a:buChar char="–"/>
              <a:defRPr/>
            </a:lvl2pPr>
            <a:lvl3pPr marL="1371600" lvl="2" indent="-317500" algn="l">
              <a:lnSpc>
                <a:spcPct val="90000"/>
              </a:lnSpc>
              <a:spcBef>
                <a:spcPts val="1333"/>
              </a:spcBef>
              <a:spcAft>
                <a:spcPts val="0"/>
              </a:spcAft>
              <a:buClr>
                <a:schemeClr val="dk1"/>
              </a:buClr>
              <a:buSzPts val="1400"/>
              <a:buChar char="–"/>
              <a:defRPr/>
            </a:lvl3pPr>
            <a:lvl4pPr marL="1828800" lvl="3" indent="-317500" algn="l">
              <a:lnSpc>
                <a:spcPct val="90000"/>
              </a:lnSpc>
              <a:spcBef>
                <a:spcPts val="1067"/>
              </a:spcBef>
              <a:spcAft>
                <a:spcPts val="0"/>
              </a:spcAft>
              <a:buClr>
                <a:schemeClr val="dk1"/>
              </a:buClr>
              <a:buSzPts val="1400"/>
              <a:buChar char="–"/>
              <a:defRPr/>
            </a:lvl4pPr>
            <a:lvl5pPr marL="2286000" lvl="4" indent="-304800" algn="l">
              <a:lnSpc>
                <a:spcPct val="90000"/>
              </a:lnSpc>
              <a:spcBef>
                <a:spcPts val="1067"/>
              </a:spcBef>
              <a:spcAft>
                <a:spcPts val="0"/>
              </a:spcAft>
              <a:buClr>
                <a:schemeClr val="dk1"/>
              </a:buClr>
              <a:buSzPts val="1200"/>
              <a:buChar char="–"/>
              <a:defRPr sz="1600"/>
            </a:lvl5pPr>
            <a:lvl6pPr marL="2743200" lvl="5" indent="-304800" algn="l">
              <a:lnSpc>
                <a:spcPct val="90000"/>
              </a:lnSpc>
              <a:spcBef>
                <a:spcPts val="800"/>
              </a:spcBef>
              <a:spcAft>
                <a:spcPts val="0"/>
              </a:spcAft>
              <a:buClr>
                <a:schemeClr val="dk1"/>
              </a:buClr>
              <a:buSzPts val="1200"/>
              <a:buChar char="–"/>
              <a:defRPr sz="1600"/>
            </a:lvl6pPr>
            <a:lvl7pPr marL="3200400" lvl="6" indent="-292100" algn="l">
              <a:lnSpc>
                <a:spcPct val="90000"/>
              </a:lnSpc>
              <a:spcBef>
                <a:spcPts val="800"/>
              </a:spcBef>
              <a:spcAft>
                <a:spcPts val="0"/>
              </a:spcAft>
              <a:buClr>
                <a:schemeClr val="dk1"/>
              </a:buClr>
              <a:buSzPts val="1000"/>
              <a:buChar char="–"/>
              <a:defRPr/>
            </a:lvl7pPr>
            <a:lvl8pPr marL="3657600" lvl="7" indent="-292100" algn="l">
              <a:lnSpc>
                <a:spcPct val="90000"/>
              </a:lnSpc>
              <a:spcBef>
                <a:spcPts val="533"/>
              </a:spcBef>
              <a:spcAft>
                <a:spcPts val="0"/>
              </a:spcAft>
              <a:buClr>
                <a:schemeClr val="dk1"/>
              </a:buClr>
              <a:buSzPts val="1000"/>
              <a:buChar char="–"/>
              <a:defRPr/>
            </a:lvl8pPr>
            <a:lvl9pPr marL="4114800" lvl="8" indent="-279400" algn="l">
              <a:lnSpc>
                <a:spcPct val="90000"/>
              </a:lnSpc>
              <a:spcBef>
                <a:spcPts val="533"/>
              </a:spcBef>
              <a:spcAft>
                <a:spcPts val="267"/>
              </a:spcAft>
              <a:buClr>
                <a:schemeClr val="dk1"/>
              </a:buClr>
              <a:buSzPts val="800"/>
              <a:buChar char="–"/>
              <a:defRPr/>
            </a:lvl9pPr>
          </a:lstStyle>
          <a:p>
            <a:endParaRPr/>
          </a:p>
        </p:txBody>
      </p:sp>
      <p:sp>
        <p:nvSpPr>
          <p:cNvPr id="95" name="Google Shape;95;p70"/>
          <p:cNvSpPr txBox="1">
            <a:spLocks noGrp="1"/>
          </p:cNvSpPr>
          <p:nvPr>
            <p:ph type="sldNum" idx="12"/>
          </p:nvPr>
        </p:nvSpPr>
        <p:spPr>
          <a:xfrm>
            <a:off x="611961" y="6391100"/>
            <a:ext cx="960000" cy="2400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1pPr>
            <a:lvl2pPr marL="0" marR="0" lvl="1"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2pPr>
            <a:lvl3pPr marL="0" marR="0" lvl="2"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3pPr>
            <a:lvl4pPr marL="0" marR="0" lvl="3"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4pPr>
            <a:lvl5pPr marL="0" marR="0" lvl="4"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5pPr>
            <a:lvl6pPr marL="0" marR="0" lvl="5"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6pPr>
            <a:lvl7pPr marL="0" marR="0" lvl="6"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7pPr>
            <a:lvl8pPr marL="0" marR="0" lvl="7"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8pPr>
            <a:lvl9pPr marL="0" marR="0" lvl="8" indent="0" algn="r">
              <a:spcBef>
                <a:spcPts val="0"/>
              </a:spcBef>
              <a:spcAft>
                <a:spcPts val="0"/>
              </a:spcAft>
              <a:buClr>
                <a:srgbClr val="888888"/>
              </a:buClr>
              <a:buSzPts val="1067"/>
              <a:buFont typeface="Montserrat Medium"/>
              <a:buNone/>
              <a:defRPr sz="1067">
                <a:solidFill>
                  <a:srgbClr val="888888"/>
                </a:solidFill>
                <a:latin typeface="Montserrat Medium"/>
                <a:ea typeface="Montserrat Medium"/>
                <a:cs typeface="Montserrat Medium"/>
                <a:sym typeface="Montserrat Medium"/>
              </a:defRPr>
            </a:lvl9pPr>
          </a:lstStyle>
          <a:p>
            <a:pPr marL="0" lvl="0" indent="0" algn="r" rtl="0">
              <a:spcBef>
                <a:spcPts val="0"/>
              </a:spcBef>
              <a:spcAft>
                <a:spcPts val="0"/>
              </a:spcAft>
              <a:buNone/>
            </a:pPr>
            <a:fld id="{00000000-1234-1234-1234-123412341234}" type="slidenum">
              <a:rPr lang="en-GB"/>
              <a:t>‹#›</a:t>
            </a:fld>
            <a:endParaRPr/>
          </a:p>
        </p:txBody>
      </p:sp>
      <p:sp>
        <p:nvSpPr>
          <p:cNvPr id="96" name="Google Shape;96;p70"/>
          <p:cNvSpPr txBox="1">
            <a:spLocks noGrp="1"/>
          </p:cNvSpPr>
          <p:nvPr>
            <p:ph type="title" idx="3"/>
          </p:nvPr>
        </p:nvSpPr>
        <p:spPr>
          <a:xfrm>
            <a:off x="6311967" y="593367"/>
            <a:ext cx="5268000" cy="1086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200"/>
              <a:buFont typeface="Arial"/>
              <a:buNone/>
              <a:defRPr>
                <a:latin typeface="SassoonPrimaryInfant" pitchFamily="2"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9"/>
        <p:cNvGrpSpPr/>
        <p:nvPr/>
      </p:nvGrpSpPr>
      <p:grpSpPr>
        <a:xfrm>
          <a:off x="0" y="0"/>
          <a:ext cx="0" cy="0"/>
          <a:chOff x="0" y="0"/>
          <a:chExt cx="0" cy="0"/>
        </a:xfrm>
      </p:grpSpPr>
      <p:sp>
        <p:nvSpPr>
          <p:cNvPr id="10" name="Google Shape;10;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56"/>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SassoonPrimaryInfant" pitchFamily="2" charset="0"/>
          <a:ea typeface="SassoonPrimaryInfan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hyperlink" Target="https://www.brookdaleprimaryschool.co.uk/Learning/Our-Curriculu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hyperlink" Target="https://www.brookdaleprimaryschool.co.uk/Learning/SEND/" TargetMode="External"/><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jpg"/><Relationship Id="rId4" Type="http://schemas.openxmlformats.org/officeDocument/2006/relationships/hyperlink" Target="https://www.1decision.co.uk/resources/parent-carer-zone" TargetMode="External"/><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hyperlink" Target="https://www.brookdaleprimaryschool.co.uk/English/"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ctrTitle"/>
          </p:nvPr>
        </p:nvSpPr>
        <p:spPr>
          <a:xfrm>
            <a:off x="1837082" y="1038087"/>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91324"/>
              <a:buFont typeface="Arial"/>
              <a:buNone/>
            </a:pPr>
            <a:r>
              <a:rPr lang="en-GB" sz="7300" b="1" dirty="0">
                <a:solidFill>
                  <a:srgbClr val="002060"/>
                </a:solidFill>
                <a:sym typeface="Arial"/>
              </a:rPr>
              <a:t>Welcome to our Year 1 curriculum morning.</a:t>
            </a:r>
            <a:br>
              <a:rPr lang="en-GB" sz="6000" dirty="0"/>
            </a:br>
            <a:r>
              <a:rPr lang="en-GB" dirty="0"/>
              <a:t> </a:t>
            </a:r>
            <a:endParaRPr dirty="0">
              <a:highlight>
                <a:srgbClr val="FF0000"/>
              </a:highlight>
            </a:endParaRPr>
          </a:p>
        </p:txBody>
      </p:sp>
      <p:pic>
        <p:nvPicPr>
          <p:cNvPr id="102" name="Google Shape;102;p1" descr="Brookdale Primary School"/>
          <p:cNvPicPr preferRelativeResize="0"/>
          <p:nvPr/>
        </p:nvPicPr>
        <p:blipFill rotWithShape="1">
          <a:blip r:embed="rId3">
            <a:alphaModFix/>
          </a:blip>
          <a:srcRect/>
          <a:stretch/>
        </p:blipFill>
        <p:spPr>
          <a:xfrm>
            <a:off x="4850295" y="3008243"/>
            <a:ext cx="3117574" cy="31846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2" descr="Brookdale Primary School"/>
          <p:cNvPicPr preferRelativeResize="0"/>
          <p:nvPr/>
        </p:nvPicPr>
        <p:blipFill rotWithShape="1">
          <a:blip r:embed="rId3">
            <a:alphaModFix/>
          </a:blip>
          <a:srcRect/>
          <a:stretch/>
        </p:blipFill>
        <p:spPr>
          <a:xfrm>
            <a:off x="10453687" y="105720"/>
            <a:ext cx="1590675" cy="1570037"/>
          </a:xfrm>
          <a:prstGeom prst="rect">
            <a:avLst/>
          </a:prstGeom>
          <a:noFill/>
          <a:ln>
            <a:noFill/>
          </a:ln>
        </p:spPr>
      </p:pic>
      <p:sp>
        <p:nvSpPr>
          <p:cNvPr id="108" name="Google Shape;108;p2"/>
          <p:cNvSpPr txBox="1"/>
          <p:nvPr/>
        </p:nvSpPr>
        <p:spPr>
          <a:xfrm>
            <a:off x="3164541" y="851647"/>
            <a:ext cx="53967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0" i="0" u="sng" strike="noStrike" cap="none" dirty="0">
                <a:solidFill>
                  <a:schemeClr val="dk1"/>
                </a:solidFill>
                <a:latin typeface="SassoonPrimaryInfant" pitchFamily="2" charset="0"/>
                <a:sym typeface="Arial"/>
              </a:rPr>
              <a:t>Year 1 Staff</a:t>
            </a:r>
            <a:endParaRPr sz="4800" b="0" i="0" u="none" strike="noStrike" cap="none" dirty="0">
              <a:solidFill>
                <a:srgbClr val="000000"/>
              </a:solidFill>
              <a:latin typeface="SassoonPrimaryInfant" pitchFamily="2" charset="0"/>
              <a:sym typeface="Arial"/>
            </a:endParaRPr>
          </a:p>
        </p:txBody>
      </p:sp>
      <p:pic>
        <p:nvPicPr>
          <p:cNvPr id="109" name="Google Shape;109;p2" descr="No photo description available."/>
          <p:cNvPicPr preferRelativeResize="0"/>
          <p:nvPr/>
        </p:nvPicPr>
        <p:blipFill rotWithShape="1">
          <a:blip r:embed="rId4">
            <a:alphaModFix/>
          </a:blip>
          <a:srcRect/>
          <a:stretch/>
        </p:blipFill>
        <p:spPr>
          <a:xfrm>
            <a:off x="421806" y="2301949"/>
            <a:ext cx="2360466" cy="3305693"/>
          </a:xfrm>
          <a:prstGeom prst="rect">
            <a:avLst/>
          </a:prstGeom>
          <a:noFill/>
          <a:ln w="57150" cap="flat" cmpd="sng">
            <a:solidFill>
              <a:schemeClr val="dk1"/>
            </a:solidFill>
            <a:prstDash val="solid"/>
            <a:round/>
            <a:headEnd type="none" w="sm" len="sm"/>
            <a:tailEnd type="none" w="sm" len="sm"/>
          </a:ln>
        </p:spPr>
      </p:pic>
      <p:pic>
        <p:nvPicPr>
          <p:cNvPr id="110" name="Google Shape;110;p2"/>
          <p:cNvPicPr preferRelativeResize="0"/>
          <p:nvPr/>
        </p:nvPicPr>
        <p:blipFill rotWithShape="1">
          <a:blip r:embed="rId5">
            <a:alphaModFix/>
          </a:blip>
          <a:srcRect/>
          <a:stretch/>
        </p:blipFill>
        <p:spPr>
          <a:xfrm>
            <a:off x="6692987" y="2294015"/>
            <a:ext cx="2212506" cy="3377236"/>
          </a:xfrm>
          <a:prstGeom prst="rect">
            <a:avLst/>
          </a:prstGeom>
          <a:noFill/>
          <a:ln w="57150" cap="flat" cmpd="sng">
            <a:solidFill>
              <a:schemeClr val="dk1"/>
            </a:solidFill>
            <a:prstDash val="solid"/>
            <a:round/>
            <a:headEnd type="none" w="sm" len="sm"/>
            <a:tailEnd type="none" w="sm" len="sm"/>
          </a:ln>
        </p:spPr>
      </p:pic>
      <p:pic>
        <p:nvPicPr>
          <p:cNvPr id="111" name="Google Shape;111;p2"/>
          <p:cNvPicPr preferRelativeResize="0"/>
          <p:nvPr/>
        </p:nvPicPr>
        <p:blipFill rotWithShape="1">
          <a:blip r:embed="rId6">
            <a:alphaModFix/>
          </a:blip>
          <a:srcRect/>
          <a:stretch/>
        </p:blipFill>
        <p:spPr>
          <a:xfrm>
            <a:off x="9582471" y="2266832"/>
            <a:ext cx="2243139" cy="3360058"/>
          </a:xfrm>
          <a:prstGeom prst="rect">
            <a:avLst/>
          </a:prstGeom>
          <a:noFill/>
          <a:ln w="57150" cap="flat" cmpd="sng">
            <a:solidFill>
              <a:schemeClr val="dk1"/>
            </a:solidFill>
            <a:prstDash val="solid"/>
            <a:round/>
            <a:headEnd type="none" w="sm" len="sm"/>
            <a:tailEnd type="none" w="sm" len="sm"/>
          </a:ln>
        </p:spPr>
      </p:pic>
      <p:pic>
        <p:nvPicPr>
          <p:cNvPr id="112" name="Google Shape;112;p2"/>
          <p:cNvPicPr preferRelativeResize="0"/>
          <p:nvPr/>
        </p:nvPicPr>
        <p:blipFill rotWithShape="1">
          <a:blip r:embed="rId7">
            <a:alphaModFix/>
          </a:blip>
          <a:srcRect t="8331" b="3531"/>
          <a:stretch/>
        </p:blipFill>
        <p:spPr>
          <a:xfrm>
            <a:off x="3480329" y="2301949"/>
            <a:ext cx="2514600" cy="3360058"/>
          </a:xfrm>
          <a:prstGeom prst="rect">
            <a:avLst/>
          </a:prstGeom>
          <a:noFill/>
          <a:ln w="57150" cap="flat" cmpd="sng">
            <a:solidFill>
              <a:schemeClr val="dk1"/>
            </a:solidFill>
            <a:prstDash val="solid"/>
            <a:round/>
            <a:headEnd type="none" w="sm" len="sm"/>
            <a:tailEnd type="none" w="sm" len="sm"/>
          </a:ln>
        </p:spPr>
      </p:pic>
      <p:sp>
        <p:nvSpPr>
          <p:cNvPr id="113" name="Google Shape;113;p2"/>
          <p:cNvSpPr txBox="1"/>
          <p:nvPr/>
        </p:nvSpPr>
        <p:spPr>
          <a:xfrm>
            <a:off x="1182775" y="5781675"/>
            <a:ext cx="22764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0" i="0" u="none" strike="noStrike" cap="none" dirty="0">
                <a:solidFill>
                  <a:schemeClr val="dk1"/>
                </a:solidFill>
                <a:latin typeface="SassoonPrimaryInfant" pitchFamily="2" charset="0"/>
                <a:sym typeface="Arial"/>
              </a:rPr>
              <a:t>Mrs Kirk</a:t>
            </a:r>
            <a:endParaRPr dirty="0">
              <a:latin typeface="SassoonPrimaryInfant" pitchFamily="2" charset="0"/>
            </a:endParaRPr>
          </a:p>
        </p:txBody>
      </p:sp>
      <p:sp>
        <p:nvSpPr>
          <p:cNvPr id="114" name="Google Shape;114;p2"/>
          <p:cNvSpPr txBox="1"/>
          <p:nvPr/>
        </p:nvSpPr>
        <p:spPr>
          <a:xfrm>
            <a:off x="6605586" y="5709992"/>
            <a:ext cx="22764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SassoonPrimaryInfant" pitchFamily="2" charset="0"/>
                <a:sym typeface="Arial"/>
              </a:rPr>
              <a:t>Miss Mullen</a:t>
            </a:r>
            <a:endParaRPr dirty="0">
              <a:latin typeface="SassoonPrimaryInfant" pitchFamily="2" charset="0"/>
            </a:endParaRPr>
          </a:p>
        </p:txBody>
      </p:sp>
      <p:sp>
        <p:nvSpPr>
          <p:cNvPr id="115" name="Google Shape;115;p2"/>
          <p:cNvSpPr txBox="1"/>
          <p:nvPr/>
        </p:nvSpPr>
        <p:spPr>
          <a:xfrm>
            <a:off x="3697375" y="5705475"/>
            <a:ext cx="22764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SassoonPrimaryInfant" pitchFamily="2" charset="0"/>
                <a:sym typeface="Arial"/>
              </a:rPr>
              <a:t>Mrs Jackson</a:t>
            </a:r>
            <a:endParaRPr dirty="0">
              <a:latin typeface="SassoonPrimaryInfant" pitchFamily="2" charset="0"/>
            </a:endParaRPr>
          </a:p>
        </p:txBody>
      </p:sp>
      <p:sp>
        <p:nvSpPr>
          <p:cNvPr id="116" name="Google Shape;116;p2"/>
          <p:cNvSpPr txBox="1"/>
          <p:nvPr/>
        </p:nvSpPr>
        <p:spPr>
          <a:xfrm>
            <a:off x="8882061" y="5691515"/>
            <a:ext cx="26177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SassoonPrimaryInfant" pitchFamily="2" charset="0"/>
                <a:sym typeface="Arial"/>
              </a:rPr>
              <a:t>Miss Scourfield</a:t>
            </a:r>
            <a:endParaRPr dirty="0">
              <a:latin typeface="SassoonPrimaryInfant" pitchFamily="2" charset="0"/>
            </a:endParaRPr>
          </a:p>
        </p:txBody>
      </p:sp>
      <p:pic>
        <p:nvPicPr>
          <p:cNvPr id="117" name="Google Shape;117;p2" descr="Brookdale Primary School"/>
          <p:cNvPicPr preferRelativeResize="0"/>
          <p:nvPr/>
        </p:nvPicPr>
        <p:blipFill rotWithShape="1">
          <a:blip r:embed="rId3">
            <a:alphaModFix/>
          </a:blip>
          <a:srcRect/>
          <a:stretch/>
        </p:blipFill>
        <p:spPr>
          <a:xfrm>
            <a:off x="95249" y="66628"/>
            <a:ext cx="1590675" cy="157003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10" presetClass="entr" presetSubtype="0" fill="hold" nodeType="withEffect">
                                  <p:stCondLst>
                                    <p:cond delay="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10" presetClass="entr" presetSubtype="0" fill="hold" nodeType="with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500"/>
                                        <p:tgtEl>
                                          <p:spTgt spid="111"/>
                                        </p:tgtEl>
                                      </p:cBhvr>
                                    </p:animEffect>
                                  </p:childTnLst>
                                </p:cTn>
                              </p:par>
                              <p:par>
                                <p:cTn id="14" presetID="10" presetClass="entr" presetSubtype="0" fill="hold" nodeType="withEffect">
                                  <p:stCondLst>
                                    <p:cond delay="0"/>
                                  </p:stCondLst>
                                  <p:childTnLst>
                                    <p:set>
                                      <p:cBhvr>
                                        <p:cTn id="15" dur="1" fill="hold">
                                          <p:stCondLst>
                                            <p:cond delay="0"/>
                                          </p:stCondLst>
                                        </p:cTn>
                                        <p:tgtEl>
                                          <p:spTgt spid="112"/>
                                        </p:tgtEl>
                                        <p:attrNameLst>
                                          <p:attrName>style.visibility</p:attrName>
                                        </p:attrNameLst>
                                      </p:cBhvr>
                                      <p:to>
                                        <p:strVal val="visible"/>
                                      </p:to>
                                    </p:set>
                                    <p:animEffect transition="in" filter="fade">
                                      <p:cBhvr>
                                        <p:cTn id="16" dur="500"/>
                                        <p:tgtEl>
                                          <p:spTgt spid="112"/>
                                        </p:tgtEl>
                                      </p:cBhvr>
                                    </p:animEffect>
                                  </p:childTnLst>
                                </p:cTn>
                              </p:par>
                              <p:par>
                                <p:cTn id="17" presetID="10" presetClass="entr" presetSubtype="0"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par>
                                <p:cTn id="20" presetID="10" presetClass="entr" presetSubtype="0" fill="hold"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par>
                                <p:cTn id="23" presetID="10" presetClass="entr" presetSubtype="0"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childTnLst>
                                </p:cTn>
                              </p:par>
                              <p:par>
                                <p:cTn id="26" presetID="10" presetClass="entr" presetSubtype="0" fill="hold" nodeType="with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fade">
                                      <p:cBhvr>
                                        <p:cTn id="28"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3"/>
          <p:cNvSpPr txBox="1"/>
          <p:nvPr/>
        </p:nvSpPr>
        <p:spPr>
          <a:xfrm>
            <a:off x="114300" y="119897"/>
            <a:ext cx="11996636" cy="71711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400" b="1" i="0" u="none" strike="noStrike" dirty="0">
                <a:solidFill>
                  <a:srgbClr val="002060"/>
                </a:solidFill>
                <a:latin typeface="SassoonPrimaryInfant" pitchFamily="2" charset="0"/>
                <a:sym typeface="Arial"/>
              </a:rPr>
              <a:t>School Vision Statement</a:t>
            </a:r>
            <a:br>
              <a:rPr lang="en-GB" sz="2800" b="1" i="0" u="none" strike="noStrike" dirty="0">
                <a:solidFill>
                  <a:srgbClr val="000000"/>
                </a:solidFill>
                <a:latin typeface="SassoonPrimaryInfant" pitchFamily="2" charset="0"/>
                <a:sym typeface="Arial"/>
              </a:rPr>
            </a:br>
            <a:r>
              <a:rPr lang="en-GB" sz="2800" b="0" i="0" u="none" strike="noStrike" dirty="0">
                <a:solidFill>
                  <a:srgbClr val="000000"/>
                </a:solidFill>
                <a:latin typeface="SassoonPrimaryInfant" pitchFamily="2" charset="0"/>
                <a:sym typeface="Arial"/>
              </a:rPr>
              <a:t>Inspiring, engaging and nurturing our children to achieve and </a:t>
            </a:r>
            <a:endParaRPr dirty="0">
              <a:latin typeface="SassoonPrimaryInfant" pitchFamily="2" charset="0"/>
            </a:endParaRPr>
          </a:p>
          <a:p>
            <a:pPr marL="0" marR="0" lvl="0" indent="0" algn="l" rtl="0">
              <a:spcBef>
                <a:spcPts val="0"/>
              </a:spcBef>
              <a:spcAft>
                <a:spcPts val="0"/>
              </a:spcAft>
              <a:buNone/>
            </a:pPr>
            <a:r>
              <a:rPr lang="en-GB" sz="2800" b="0" i="0" u="none" strike="noStrike" dirty="0">
                <a:solidFill>
                  <a:srgbClr val="000000"/>
                </a:solidFill>
                <a:latin typeface="SassoonPrimaryInfant" pitchFamily="2" charset="0"/>
                <a:sym typeface="Arial"/>
              </a:rPr>
              <a:t>flourish as citizens of today and the future.</a:t>
            </a:r>
            <a:endParaRPr sz="2800" b="0" dirty="0">
              <a:solidFill>
                <a:schemeClr val="dk1"/>
              </a:solidFill>
              <a:latin typeface="SassoonPrimaryInfant" pitchFamily="2" charset="0"/>
              <a:sym typeface="Arial"/>
            </a:endParaRPr>
          </a:p>
          <a:p>
            <a:pPr marL="0" marR="0" lvl="0" indent="0" algn="l" rtl="0">
              <a:spcBef>
                <a:spcPts val="0"/>
              </a:spcBef>
              <a:spcAft>
                <a:spcPts val="0"/>
              </a:spcAft>
              <a:buNone/>
            </a:pPr>
            <a:br>
              <a:rPr lang="en-GB" sz="2800" b="0" dirty="0">
                <a:solidFill>
                  <a:schemeClr val="dk1"/>
                </a:solidFill>
                <a:latin typeface="SassoonPrimaryInfant" pitchFamily="2" charset="0"/>
                <a:sym typeface="Arial"/>
              </a:rPr>
            </a:br>
            <a:endParaRPr sz="2800" b="0" dirty="0">
              <a:solidFill>
                <a:schemeClr val="dk1"/>
              </a:solidFill>
              <a:latin typeface="SassoonPrimaryInfant" pitchFamily="2" charset="0"/>
              <a:sym typeface="Arial"/>
            </a:endParaRPr>
          </a:p>
          <a:p>
            <a:pPr marL="0" marR="0" lvl="0" indent="0" algn="l" rtl="0">
              <a:spcBef>
                <a:spcPts val="0"/>
              </a:spcBef>
              <a:spcAft>
                <a:spcPts val="0"/>
              </a:spcAft>
              <a:buNone/>
            </a:pPr>
            <a:endParaRPr sz="2800" b="0" dirty="0">
              <a:solidFill>
                <a:schemeClr val="dk1"/>
              </a:solidFill>
              <a:latin typeface="SassoonPrimaryInfant" pitchFamily="2" charset="0"/>
              <a:sym typeface="Arial"/>
            </a:endParaRPr>
          </a:p>
          <a:p>
            <a:pPr marL="0" marR="0" lvl="0" indent="0" algn="l" rtl="0">
              <a:spcBef>
                <a:spcPts val="0"/>
              </a:spcBef>
              <a:spcAft>
                <a:spcPts val="0"/>
              </a:spcAft>
              <a:buNone/>
            </a:pPr>
            <a:endParaRPr sz="2800" dirty="0">
              <a:solidFill>
                <a:schemeClr val="dk1"/>
              </a:solidFill>
              <a:latin typeface="SassoonPrimaryInfant" pitchFamily="2" charset="0"/>
              <a:sym typeface="Arial"/>
            </a:endParaRPr>
          </a:p>
          <a:p>
            <a:pPr marL="0" marR="0" lvl="0" indent="0" algn="l" rtl="0">
              <a:spcBef>
                <a:spcPts val="0"/>
              </a:spcBef>
              <a:spcAft>
                <a:spcPts val="0"/>
              </a:spcAft>
              <a:buNone/>
            </a:pPr>
            <a:endParaRPr sz="2800" b="0" dirty="0">
              <a:solidFill>
                <a:schemeClr val="dk1"/>
              </a:solidFill>
              <a:latin typeface="SassoonPrimaryInfant" pitchFamily="2" charset="0"/>
              <a:sym typeface="Arial"/>
            </a:endParaRPr>
          </a:p>
          <a:p>
            <a:pPr marL="0" marR="0" lvl="0" indent="0" algn="l" rtl="0">
              <a:spcBef>
                <a:spcPts val="0"/>
              </a:spcBef>
              <a:spcAft>
                <a:spcPts val="0"/>
              </a:spcAft>
              <a:buNone/>
            </a:pPr>
            <a:endParaRPr sz="2800" dirty="0">
              <a:solidFill>
                <a:schemeClr val="dk1"/>
              </a:solidFill>
              <a:latin typeface="SassoonPrimaryInfant" pitchFamily="2" charset="0"/>
              <a:sym typeface="Arial"/>
            </a:endParaRPr>
          </a:p>
          <a:p>
            <a:pPr marL="0" marR="0" lvl="0" indent="0" algn="l" rtl="0">
              <a:spcBef>
                <a:spcPts val="0"/>
              </a:spcBef>
              <a:spcAft>
                <a:spcPts val="0"/>
              </a:spcAft>
              <a:buNone/>
            </a:pPr>
            <a:br>
              <a:rPr lang="en-GB" sz="2800" b="0" dirty="0">
                <a:solidFill>
                  <a:schemeClr val="dk1"/>
                </a:solidFill>
                <a:latin typeface="SassoonPrimaryInfant" pitchFamily="2" charset="0"/>
                <a:sym typeface="Arial"/>
              </a:rPr>
            </a:br>
            <a:r>
              <a:rPr lang="en-GB" sz="4400" b="1" i="0" u="none" strike="noStrike" dirty="0">
                <a:solidFill>
                  <a:srgbClr val="002060"/>
                </a:solidFill>
                <a:latin typeface="SassoonPrimaryInfant" pitchFamily="2" charset="0"/>
                <a:sym typeface="Arial"/>
              </a:rPr>
              <a:t>Attitudes &amp; Effort</a:t>
            </a:r>
            <a:endParaRPr sz="4400" b="0" dirty="0">
              <a:solidFill>
                <a:srgbClr val="002060"/>
              </a:solidFill>
              <a:latin typeface="SassoonPrimaryInfant" pitchFamily="2" charset="0"/>
              <a:sym typeface="Arial"/>
            </a:endParaRPr>
          </a:p>
          <a:p>
            <a:pPr marL="0" marR="0" lvl="0" indent="0" algn="l" rtl="0">
              <a:spcBef>
                <a:spcPts val="0"/>
              </a:spcBef>
              <a:spcAft>
                <a:spcPts val="0"/>
              </a:spcAft>
              <a:buNone/>
            </a:pPr>
            <a:r>
              <a:rPr lang="en-GB" sz="2800" b="0" i="0" u="none" strike="noStrike" dirty="0">
                <a:solidFill>
                  <a:srgbClr val="000000"/>
                </a:solidFill>
                <a:latin typeface="SassoonPrimaryInfant" pitchFamily="2" charset="0"/>
                <a:sym typeface="Arial"/>
              </a:rPr>
              <a:t>At Brookdale, we encourage our children to work hard and to always try their best. We instil the message that it is OK to struggle, be stuck and to make mistakes; it is the way they become ‘unstuck’ that matters. </a:t>
            </a:r>
            <a:endParaRPr sz="2800" b="0" dirty="0">
              <a:solidFill>
                <a:schemeClr val="dk1"/>
              </a:solidFill>
              <a:latin typeface="SassoonPrimaryInfant" pitchFamily="2" charset="0"/>
              <a:sym typeface="Arial"/>
            </a:endParaRPr>
          </a:p>
          <a:p>
            <a:pPr marL="0" marR="0" lvl="0" indent="0" algn="l" rtl="0">
              <a:spcBef>
                <a:spcPts val="0"/>
              </a:spcBef>
              <a:spcAft>
                <a:spcPts val="0"/>
              </a:spcAft>
              <a:buNone/>
            </a:pPr>
            <a:br>
              <a:rPr lang="en-GB" sz="1800" dirty="0">
                <a:solidFill>
                  <a:schemeClr val="dk1"/>
                </a:solidFill>
                <a:latin typeface="Calibri"/>
                <a:ea typeface="Calibri"/>
                <a:cs typeface="Calibri"/>
                <a:sym typeface="Calibri"/>
              </a:rPr>
            </a:br>
            <a:endParaRPr sz="1800" dirty="0">
              <a:solidFill>
                <a:schemeClr val="dk1"/>
              </a:solidFill>
              <a:latin typeface="Calibri"/>
              <a:ea typeface="Calibri"/>
              <a:cs typeface="Calibri"/>
              <a:sym typeface="Calibri"/>
            </a:endParaRPr>
          </a:p>
        </p:txBody>
      </p:sp>
      <p:pic>
        <p:nvPicPr>
          <p:cNvPr id="123" name="Google Shape;123;p3"/>
          <p:cNvPicPr preferRelativeResize="0"/>
          <p:nvPr/>
        </p:nvPicPr>
        <p:blipFill rotWithShape="1">
          <a:blip r:embed="rId3">
            <a:alphaModFix/>
          </a:blip>
          <a:srcRect/>
          <a:stretch/>
        </p:blipFill>
        <p:spPr>
          <a:xfrm>
            <a:off x="-50669" y="1948068"/>
            <a:ext cx="12293337" cy="2517913"/>
          </a:xfrm>
          <a:prstGeom prst="rect">
            <a:avLst/>
          </a:prstGeom>
          <a:noFill/>
          <a:ln>
            <a:noFill/>
          </a:ln>
        </p:spPr>
      </p:pic>
      <p:pic>
        <p:nvPicPr>
          <p:cNvPr id="124" name="Google Shape;124;p3" descr="Brookdale Primary School"/>
          <p:cNvPicPr preferRelativeResize="0"/>
          <p:nvPr/>
        </p:nvPicPr>
        <p:blipFill rotWithShape="1">
          <a:blip r:embed="rId4">
            <a:alphaModFix/>
          </a:blip>
          <a:srcRect/>
          <a:stretch/>
        </p:blipFill>
        <p:spPr>
          <a:xfrm>
            <a:off x="10453687" y="105720"/>
            <a:ext cx="1590675" cy="157003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128"/>
        <p:cNvGrpSpPr/>
        <p:nvPr/>
      </p:nvGrpSpPr>
      <p:grpSpPr>
        <a:xfrm>
          <a:off x="0" y="0"/>
          <a:ext cx="0" cy="0"/>
          <a:chOff x="0" y="0"/>
          <a:chExt cx="0" cy="0"/>
        </a:xfrm>
      </p:grpSpPr>
      <p:pic>
        <p:nvPicPr>
          <p:cNvPr id="129" name="Google Shape;129;g2fcf3c26cf9_0_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sp>
        <p:nvSpPr>
          <p:cNvPr id="130" name="Google Shape;130;g2fcf3c26cf9_0_8"/>
          <p:cNvSpPr txBox="1"/>
          <p:nvPr/>
        </p:nvSpPr>
        <p:spPr>
          <a:xfrm>
            <a:off x="123225" y="107000"/>
            <a:ext cx="8427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5400" b="1" i="0" u="sng" strike="noStrike" cap="none" dirty="0">
                <a:solidFill>
                  <a:srgbClr val="002060"/>
                </a:solidFill>
                <a:latin typeface="SassoonPrimaryInfant" pitchFamily="2" charset="0"/>
                <a:sym typeface="Arial"/>
              </a:rPr>
              <a:t>Behaviour and Rewards</a:t>
            </a:r>
            <a:endParaRPr sz="5400" b="1" i="0" u="none" strike="noStrike" cap="none" dirty="0">
              <a:solidFill>
                <a:srgbClr val="002060"/>
              </a:solidFill>
              <a:latin typeface="SassoonPrimaryInfant" pitchFamily="2" charset="0"/>
              <a:sym typeface="Arial"/>
            </a:endParaRPr>
          </a:p>
        </p:txBody>
      </p:sp>
      <p:sp>
        <p:nvSpPr>
          <p:cNvPr id="131" name="Google Shape;131;g2fcf3c26cf9_0_8"/>
          <p:cNvSpPr txBox="1"/>
          <p:nvPr/>
        </p:nvSpPr>
        <p:spPr>
          <a:xfrm>
            <a:off x="238125" y="1272400"/>
            <a:ext cx="7720200" cy="36625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dirty="0">
                <a:solidFill>
                  <a:srgbClr val="000000"/>
                </a:solidFill>
                <a:latin typeface="SassoonPrimaryInfant" pitchFamily="2" charset="0"/>
                <a:sym typeface="Arial"/>
              </a:rPr>
              <a:t>School wide recognition</a:t>
            </a:r>
            <a:r>
              <a:rPr lang="en-GB" sz="2800" b="0" i="0" u="none" strike="noStrike" dirty="0">
                <a:solidFill>
                  <a:srgbClr val="000000"/>
                </a:solidFill>
                <a:latin typeface="SassoonPrimaryInfant" pitchFamily="2" charset="0"/>
                <a:sym typeface="Arial"/>
              </a:rPr>
              <a:t>:</a:t>
            </a:r>
            <a:endParaRPr sz="2800" b="0" dirty="0">
              <a:solidFill>
                <a:schemeClr val="dk1"/>
              </a:solidFill>
              <a:latin typeface="SassoonPrimaryInfant" pitchFamily="2" charset="0"/>
              <a:sym typeface="Arial"/>
            </a:endParaRPr>
          </a:p>
          <a:p>
            <a:pPr marL="0" marR="0" lvl="0" indent="-177800" algn="l" rtl="0">
              <a:spcBef>
                <a:spcPts val="0"/>
              </a:spcBef>
              <a:spcAft>
                <a:spcPts val="0"/>
              </a:spcAft>
              <a:buClr>
                <a:srgbClr val="000000"/>
              </a:buClr>
              <a:buSzPts val="2800"/>
              <a:buFont typeface="Arial"/>
              <a:buChar char="•"/>
            </a:pPr>
            <a:r>
              <a:rPr lang="en-GB" sz="2800" b="0" i="0" u="none" strike="noStrike" dirty="0">
                <a:solidFill>
                  <a:srgbClr val="000000"/>
                </a:solidFill>
                <a:latin typeface="SassoonPrimaryInfant" pitchFamily="2" charset="0"/>
                <a:sym typeface="Arial"/>
              </a:rPr>
              <a:t>Star of the Week </a:t>
            </a:r>
            <a:r>
              <a:rPr lang="en-GB" sz="2800" dirty="0">
                <a:latin typeface="SassoonPrimaryInfant" pitchFamily="2" charset="0"/>
              </a:rPr>
              <a:t>- certificate in assembly </a:t>
            </a:r>
            <a:endParaRPr dirty="0">
              <a:latin typeface="SassoonPrimaryInfant" pitchFamily="2" charset="0"/>
            </a:endParaRPr>
          </a:p>
          <a:p>
            <a:pPr marL="0" marR="0" lvl="0" indent="-177800" algn="l" rtl="0">
              <a:spcBef>
                <a:spcPts val="0"/>
              </a:spcBef>
              <a:spcAft>
                <a:spcPts val="0"/>
              </a:spcAft>
              <a:buClr>
                <a:srgbClr val="000000"/>
              </a:buClr>
              <a:buSzPts val="2800"/>
              <a:buFont typeface="Arial"/>
              <a:buChar char="•"/>
            </a:pPr>
            <a:r>
              <a:rPr lang="en-GB" sz="2800" b="0" i="0" u="none" strike="noStrike" dirty="0">
                <a:solidFill>
                  <a:srgbClr val="000000"/>
                </a:solidFill>
                <a:latin typeface="SassoonPrimaryInfant" pitchFamily="2" charset="0"/>
                <a:sym typeface="Arial"/>
              </a:rPr>
              <a:t>Growth Mindset </a:t>
            </a:r>
            <a:r>
              <a:rPr lang="en-GB" sz="2800" dirty="0">
                <a:latin typeface="SassoonPrimaryInfant" pitchFamily="2" charset="0"/>
              </a:rPr>
              <a:t>- certificate in assembly</a:t>
            </a:r>
            <a:endParaRPr dirty="0">
              <a:latin typeface="SassoonPrimaryInfant" pitchFamily="2" charset="0"/>
            </a:endParaRPr>
          </a:p>
          <a:p>
            <a:pPr marL="0" marR="0" lvl="0" indent="-177800" algn="l" rtl="0">
              <a:spcBef>
                <a:spcPts val="0"/>
              </a:spcBef>
              <a:spcAft>
                <a:spcPts val="0"/>
              </a:spcAft>
              <a:buClr>
                <a:srgbClr val="000000"/>
              </a:buClr>
              <a:buSzPts val="2800"/>
              <a:buFont typeface="Arial"/>
              <a:buChar char="•"/>
            </a:pPr>
            <a:r>
              <a:rPr lang="en-GB" sz="2800" b="0" i="0" u="none" strike="noStrike" dirty="0">
                <a:solidFill>
                  <a:srgbClr val="000000"/>
                </a:solidFill>
                <a:latin typeface="SassoonPrimaryInfant" pitchFamily="2" charset="0"/>
                <a:sym typeface="Arial"/>
              </a:rPr>
              <a:t>Shout outs - </a:t>
            </a:r>
            <a:r>
              <a:rPr lang="en-GB" sz="2800" dirty="0">
                <a:latin typeface="SassoonPrimaryInfant" pitchFamily="2" charset="0"/>
              </a:rPr>
              <a:t>assembly (ambassadors &amp; Mrs Ball)</a:t>
            </a:r>
            <a:endParaRPr dirty="0">
              <a:latin typeface="SassoonPrimaryInfant" pitchFamily="2" charset="0"/>
            </a:endParaRPr>
          </a:p>
          <a:p>
            <a:pPr marL="0" marR="0" lvl="0" indent="-177800" algn="l" rtl="0">
              <a:spcBef>
                <a:spcPts val="0"/>
              </a:spcBef>
              <a:spcAft>
                <a:spcPts val="0"/>
              </a:spcAft>
              <a:buClr>
                <a:srgbClr val="000000"/>
              </a:buClr>
              <a:buSzPts val="2800"/>
              <a:buFont typeface="Arial"/>
              <a:buChar char="•"/>
            </a:pPr>
            <a:r>
              <a:rPr lang="en-GB" sz="2800" b="0" i="0" u="none" strike="noStrike" dirty="0">
                <a:solidFill>
                  <a:srgbClr val="000000"/>
                </a:solidFill>
                <a:latin typeface="SassoonPrimaryInfant" pitchFamily="2" charset="0"/>
                <a:sym typeface="Arial"/>
              </a:rPr>
              <a:t>Golden Table - dinner time</a:t>
            </a:r>
            <a:endParaRPr dirty="0">
              <a:latin typeface="SassoonPrimaryInfant" pitchFamily="2" charset="0"/>
            </a:endParaRPr>
          </a:p>
          <a:p>
            <a:pPr marL="0" marR="0" lvl="0" indent="-177800" algn="l" rtl="0">
              <a:spcBef>
                <a:spcPts val="0"/>
              </a:spcBef>
              <a:spcAft>
                <a:spcPts val="0"/>
              </a:spcAft>
              <a:buClr>
                <a:srgbClr val="000000"/>
              </a:buClr>
              <a:buSzPts val="2800"/>
              <a:buFont typeface="Arial"/>
              <a:buChar char="•"/>
            </a:pPr>
            <a:r>
              <a:rPr lang="en-GB" sz="2800" b="0" i="0" u="none" strike="noStrike" dirty="0">
                <a:solidFill>
                  <a:srgbClr val="000000"/>
                </a:solidFill>
                <a:latin typeface="SassoonPrimaryInfant" pitchFamily="2" charset="0"/>
                <a:sym typeface="Arial"/>
              </a:rPr>
              <a:t>Dojos</a:t>
            </a:r>
            <a:endParaRPr dirty="0">
              <a:latin typeface="SassoonPrimaryInfant" pitchFamily="2" charset="0"/>
            </a:endParaRPr>
          </a:p>
          <a:p>
            <a:pPr marL="0" marR="0" lvl="0" indent="0" algn="l" rtl="0">
              <a:spcBef>
                <a:spcPts val="0"/>
              </a:spcBef>
              <a:spcAft>
                <a:spcPts val="0"/>
              </a:spcAft>
              <a:buNone/>
            </a:pPr>
            <a:br>
              <a:rPr lang="en-GB" sz="2800" b="0" dirty="0">
                <a:solidFill>
                  <a:schemeClr val="dk1"/>
                </a:solidFill>
                <a:latin typeface="SassoonPrimaryInfant" pitchFamily="2" charset="0"/>
                <a:sym typeface="Arial"/>
              </a:rPr>
            </a:br>
            <a:br>
              <a:rPr lang="en-GB" sz="1800" dirty="0">
                <a:solidFill>
                  <a:schemeClr val="dk1"/>
                </a:solidFill>
                <a:latin typeface="Calibri"/>
                <a:ea typeface="Calibri"/>
                <a:cs typeface="Calibri"/>
                <a:sym typeface="Calibri"/>
              </a:rPr>
            </a:br>
            <a:endParaRPr sz="1800" dirty="0">
              <a:solidFill>
                <a:schemeClr val="dk1"/>
              </a:solidFill>
              <a:latin typeface="Calibri"/>
              <a:ea typeface="Calibri"/>
              <a:cs typeface="Calibri"/>
              <a:sym typeface="Calibri"/>
            </a:endParaRPr>
          </a:p>
        </p:txBody>
      </p:sp>
      <p:sp>
        <p:nvSpPr>
          <p:cNvPr id="132" name="Google Shape;132;g2fcf3c26cf9_0_8"/>
          <p:cNvSpPr txBox="1"/>
          <p:nvPr/>
        </p:nvSpPr>
        <p:spPr>
          <a:xfrm>
            <a:off x="238125" y="4554230"/>
            <a:ext cx="6157800" cy="181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dirty="0">
                <a:solidFill>
                  <a:srgbClr val="000000"/>
                </a:solidFill>
                <a:latin typeface="SassoonPrimaryInfant" pitchFamily="2" charset="0"/>
                <a:sym typeface="Arial"/>
              </a:rPr>
              <a:t>Year 1 specific:</a:t>
            </a:r>
            <a:endParaRPr sz="2800" b="0" dirty="0">
              <a:solidFill>
                <a:schemeClr val="dk1"/>
              </a:solidFill>
              <a:latin typeface="SassoonPrimaryInfant" pitchFamily="2" charset="0"/>
              <a:sym typeface="Arial"/>
            </a:endParaRPr>
          </a:p>
          <a:p>
            <a:pPr marL="0" marR="0" lvl="0" indent="0" algn="l" rtl="0">
              <a:spcBef>
                <a:spcPts val="0"/>
              </a:spcBef>
              <a:spcAft>
                <a:spcPts val="0"/>
              </a:spcAft>
              <a:buNone/>
            </a:pPr>
            <a:r>
              <a:rPr lang="en-GB" sz="2800" b="0" i="0" u="none" strike="noStrike" dirty="0">
                <a:solidFill>
                  <a:schemeClr val="dk1"/>
                </a:solidFill>
                <a:latin typeface="SassoonPrimaryInfant" pitchFamily="2" charset="0"/>
                <a:sym typeface="Arial"/>
              </a:rPr>
              <a:t>-Growth </a:t>
            </a:r>
            <a:r>
              <a:rPr lang="en-GB" sz="2800" dirty="0">
                <a:solidFill>
                  <a:schemeClr val="dk1"/>
                </a:solidFill>
                <a:latin typeface="SassoonPrimaryInfant" pitchFamily="2" charset="0"/>
              </a:rPr>
              <a:t>M</a:t>
            </a:r>
            <a:r>
              <a:rPr lang="en-GB" sz="2800" b="0" i="0" u="none" strike="noStrike" dirty="0">
                <a:solidFill>
                  <a:schemeClr val="dk1"/>
                </a:solidFill>
                <a:latin typeface="SassoonPrimaryInfant" pitchFamily="2" charset="0"/>
                <a:sym typeface="Arial"/>
              </a:rPr>
              <a:t>indset bear</a:t>
            </a:r>
            <a:endParaRPr dirty="0">
              <a:solidFill>
                <a:schemeClr val="dk1"/>
              </a:solidFill>
              <a:latin typeface="SassoonPrimaryInfant" pitchFamily="2" charset="0"/>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 Star of the week bear</a:t>
            </a:r>
            <a:endParaRPr dirty="0">
              <a:solidFill>
                <a:schemeClr val="dk1"/>
              </a:solidFill>
              <a:latin typeface="SassoonPrimaryInfant" pitchFamily="2" charset="0"/>
            </a:endParaRPr>
          </a:p>
          <a:p>
            <a:pPr marL="0" marR="0" lvl="0" indent="0" algn="l" rtl="0">
              <a:spcBef>
                <a:spcPts val="0"/>
              </a:spcBef>
              <a:spcAft>
                <a:spcPts val="0"/>
              </a:spcAft>
              <a:buNone/>
            </a:pPr>
            <a:r>
              <a:rPr lang="en-GB" sz="2800" b="0" dirty="0">
                <a:solidFill>
                  <a:schemeClr val="dk1"/>
                </a:solidFill>
                <a:latin typeface="SassoonPrimaryInfant" pitchFamily="2" charset="0"/>
                <a:sym typeface="Arial"/>
              </a:rPr>
              <a:t>-Brag tag</a:t>
            </a:r>
            <a:endParaRPr dirty="0">
              <a:solidFill>
                <a:schemeClr val="dk1"/>
              </a:solidFill>
              <a:latin typeface="SassoonPrimaryInfant" pitchFamily="2" charset="0"/>
            </a:endParaRPr>
          </a:p>
        </p:txBody>
      </p:sp>
      <p:pic>
        <p:nvPicPr>
          <p:cNvPr id="133" name="Google Shape;133;g2fcf3c26cf9_0_8" descr="Hywel Dda Primary School - Class Dojo"/>
          <p:cNvPicPr preferRelativeResize="0"/>
          <p:nvPr/>
        </p:nvPicPr>
        <p:blipFill rotWithShape="1">
          <a:blip r:embed="rId4">
            <a:alphaModFix/>
          </a:blip>
          <a:srcRect/>
          <a:stretch/>
        </p:blipFill>
        <p:spPr>
          <a:xfrm>
            <a:off x="5785070" y="4615995"/>
            <a:ext cx="1147525" cy="1147525"/>
          </a:xfrm>
          <a:prstGeom prst="rect">
            <a:avLst/>
          </a:prstGeom>
          <a:noFill/>
          <a:ln>
            <a:noFill/>
          </a:ln>
        </p:spPr>
      </p:pic>
      <p:pic>
        <p:nvPicPr>
          <p:cNvPr id="134" name="Google Shape;134;g2fcf3c26cf9_0_8"/>
          <p:cNvPicPr preferRelativeResize="0"/>
          <p:nvPr/>
        </p:nvPicPr>
        <p:blipFill rotWithShape="1">
          <a:blip r:embed="rId5">
            <a:alphaModFix/>
          </a:blip>
          <a:srcRect/>
          <a:stretch/>
        </p:blipFill>
        <p:spPr>
          <a:xfrm>
            <a:off x="8550222" y="245352"/>
            <a:ext cx="1389670" cy="1569900"/>
          </a:xfrm>
          <a:prstGeom prst="rect">
            <a:avLst/>
          </a:prstGeom>
          <a:noFill/>
          <a:ln>
            <a:noFill/>
          </a:ln>
        </p:spPr>
      </p:pic>
      <p:pic>
        <p:nvPicPr>
          <p:cNvPr id="135" name="Google Shape;135;g2fcf3c26cf9_0_8"/>
          <p:cNvPicPr preferRelativeResize="0"/>
          <p:nvPr/>
        </p:nvPicPr>
        <p:blipFill rotWithShape="1">
          <a:blip r:embed="rId6">
            <a:alphaModFix/>
          </a:blip>
          <a:srcRect t="6159" b="14049"/>
          <a:stretch/>
        </p:blipFill>
        <p:spPr>
          <a:xfrm>
            <a:off x="9093290" y="3590815"/>
            <a:ext cx="3236788" cy="3015575"/>
          </a:xfrm>
          <a:prstGeom prst="rect">
            <a:avLst/>
          </a:prstGeom>
          <a:noFill/>
          <a:ln>
            <a:noFill/>
          </a:ln>
        </p:spPr>
      </p:pic>
      <p:sp>
        <p:nvSpPr>
          <p:cNvPr id="136" name="Google Shape;136;g2fcf3c26cf9_0_8"/>
          <p:cNvSpPr/>
          <p:nvPr/>
        </p:nvSpPr>
        <p:spPr>
          <a:xfrm>
            <a:off x="10113477" y="3028797"/>
            <a:ext cx="1598700" cy="9848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900" b="1" cap="none" dirty="0">
                <a:solidFill>
                  <a:schemeClr val="accent4"/>
                </a:solidFill>
                <a:latin typeface="SassoonPrimaryInfant" pitchFamily="2" charset="0"/>
                <a:sym typeface="Arial"/>
              </a:rPr>
              <a:t>Golden </a:t>
            </a:r>
            <a:endParaRPr sz="100" dirty="0">
              <a:latin typeface="SassoonPrimaryInfant" pitchFamily="2" charset="0"/>
            </a:endParaRPr>
          </a:p>
          <a:p>
            <a:pPr marL="0" marR="0" lvl="0" indent="0" algn="ctr" rtl="0">
              <a:spcBef>
                <a:spcPts val="0"/>
              </a:spcBef>
              <a:spcAft>
                <a:spcPts val="0"/>
              </a:spcAft>
              <a:buNone/>
            </a:pPr>
            <a:r>
              <a:rPr lang="en-GB" sz="2900" b="1" cap="none" dirty="0">
                <a:solidFill>
                  <a:schemeClr val="accent4"/>
                </a:solidFill>
                <a:latin typeface="SassoonPrimaryInfant" pitchFamily="2" charset="0"/>
                <a:sym typeface="Arial"/>
              </a:rPr>
              <a:t>Table</a:t>
            </a:r>
            <a:endParaRPr sz="2900" b="1" cap="none" dirty="0">
              <a:solidFill>
                <a:schemeClr val="accent4"/>
              </a:solidFill>
              <a:latin typeface="Calibri"/>
              <a:ea typeface="Calibri"/>
              <a:cs typeface="Calibri"/>
              <a:sym typeface="Calibri"/>
            </a:endParaRPr>
          </a:p>
        </p:txBody>
      </p:sp>
      <p:pic>
        <p:nvPicPr>
          <p:cNvPr id="137" name="Google Shape;137;g2fcf3c26cf9_0_8" descr="Double Clip Lanyard with A6 Wallet"/>
          <p:cNvPicPr preferRelativeResize="0"/>
          <p:nvPr/>
        </p:nvPicPr>
        <p:blipFill rotWithShape="1">
          <a:blip r:embed="rId7">
            <a:alphaModFix/>
          </a:blip>
          <a:srcRect l="38020" r="39187"/>
          <a:stretch/>
        </p:blipFill>
        <p:spPr>
          <a:xfrm>
            <a:off x="7575551" y="1925399"/>
            <a:ext cx="974676" cy="4276124"/>
          </a:xfrm>
          <a:prstGeom prst="rect">
            <a:avLst/>
          </a:prstGeom>
          <a:noFill/>
          <a:ln>
            <a:noFill/>
          </a:ln>
        </p:spPr>
      </p:pic>
      <p:sp>
        <p:nvSpPr>
          <p:cNvPr id="138" name="Google Shape;138;g2fcf3c26cf9_0_8"/>
          <p:cNvSpPr txBox="1"/>
          <p:nvPr/>
        </p:nvSpPr>
        <p:spPr>
          <a:xfrm>
            <a:off x="7610191" y="5096393"/>
            <a:ext cx="905400" cy="1046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000" dirty="0">
                <a:solidFill>
                  <a:schemeClr val="dk1"/>
                </a:solidFill>
                <a:latin typeface="SassoonPrimaryInfant" pitchFamily="2" charset="0"/>
                <a:sym typeface="Arial"/>
              </a:rPr>
              <a:t>I </a:t>
            </a:r>
            <a:endParaRPr sz="600" dirty="0">
              <a:latin typeface="SassoonPrimaryInfant" pitchFamily="2" charset="0"/>
            </a:endParaRPr>
          </a:p>
          <a:p>
            <a:pPr marL="0" marR="0" lvl="0" indent="0" algn="ctr" rtl="0">
              <a:spcBef>
                <a:spcPts val="0"/>
              </a:spcBef>
              <a:spcAft>
                <a:spcPts val="0"/>
              </a:spcAft>
              <a:buNone/>
            </a:pPr>
            <a:r>
              <a:rPr lang="en-GB" sz="1000" dirty="0">
                <a:solidFill>
                  <a:schemeClr val="dk1"/>
                </a:solidFill>
                <a:latin typeface="SassoonPrimaryInfant" pitchFamily="2" charset="0"/>
                <a:sym typeface="Arial"/>
              </a:rPr>
              <a:t>showed</a:t>
            </a:r>
            <a:endParaRPr sz="600" dirty="0">
              <a:latin typeface="SassoonPrimaryInfant" pitchFamily="2" charset="0"/>
            </a:endParaRPr>
          </a:p>
          <a:p>
            <a:pPr marL="0" marR="0" lvl="0" indent="0" algn="ctr" rtl="0">
              <a:spcBef>
                <a:spcPts val="0"/>
              </a:spcBef>
              <a:spcAft>
                <a:spcPts val="0"/>
              </a:spcAft>
              <a:buNone/>
            </a:pPr>
            <a:endParaRPr sz="1800" dirty="0">
              <a:solidFill>
                <a:schemeClr val="dk1"/>
              </a:solidFill>
              <a:latin typeface="SassoonPrimaryInfant" pitchFamily="2" charset="0"/>
              <a:sym typeface="Arial"/>
            </a:endParaRPr>
          </a:p>
          <a:p>
            <a:pPr marL="0" marR="0" lvl="0" indent="0" algn="ctr" rtl="0">
              <a:spcBef>
                <a:spcPts val="0"/>
              </a:spcBef>
              <a:spcAft>
                <a:spcPts val="0"/>
              </a:spcAft>
              <a:buNone/>
            </a:pPr>
            <a:endParaRPr sz="800" dirty="0">
              <a:solidFill>
                <a:schemeClr val="dk1"/>
              </a:solidFill>
              <a:latin typeface="SassoonPrimaryInfant" pitchFamily="2" charset="0"/>
              <a:sym typeface="Arial"/>
            </a:endParaRPr>
          </a:p>
          <a:p>
            <a:pPr marL="0" marR="0" lvl="0" indent="0" algn="ctr" rtl="0">
              <a:spcBef>
                <a:spcPts val="0"/>
              </a:spcBef>
              <a:spcAft>
                <a:spcPts val="0"/>
              </a:spcAft>
              <a:buNone/>
            </a:pPr>
            <a:endParaRPr sz="800" dirty="0">
              <a:solidFill>
                <a:schemeClr val="dk1"/>
              </a:solidFill>
              <a:latin typeface="SassoonPrimaryInfant" pitchFamily="2" charset="0"/>
              <a:sym typeface="Arial"/>
            </a:endParaRPr>
          </a:p>
          <a:p>
            <a:pPr marL="0" marR="0" lvl="0" indent="0" algn="ctr" rtl="0">
              <a:spcBef>
                <a:spcPts val="0"/>
              </a:spcBef>
              <a:spcAft>
                <a:spcPts val="0"/>
              </a:spcAft>
              <a:buNone/>
            </a:pPr>
            <a:endParaRPr sz="800" dirty="0">
              <a:solidFill>
                <a:schemeClr val="dk1"/>
              </a:solidFill>
              <a:latin typeface="SassoonPrimaryInfant" pitchFamily="2" charset="0"/>
              <a:sym typeface="Arial"/>
            </a:endParaRPr>
          </a:p>
        </p:txBody>
      </p:sp>
      <p:pic>
        <p:nvPicPr>
          <p:cNvPr id="139" name="Google Shape;139;g2fcf3c26cf9_0_8"/>
          <p:cNvPicPr preferRelativeResize="0"/>
          <p:nvPr/>
        </p:nvPicPr>
        <p:blipFill rotWithShape="1">
          <a:blip r:embed="rId8">
            <a:alphaModFix/>
          </a:blip>
          <a:srcRect/>
          <a:stretch/>
        </p:blipFill>
        <p:spPr>
          <a:xfrm>
            <a:off x="7659405" y="5682963"/>
            <a:ext cx="806959" cy="33085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4" descr="Brookdale Primary School"/>
          <p:cNvPicPr preferRelativeResize="0"/>
          <p:nvPr/>
        </p:nvPicPr>
        <p:blipFill rotWithShape="1">
          <a:blip r:embed="rId3">
            <a:alphaModFix/>
          </a:blip>
          <a:srcRect/>
          <a:stretch/>
        </p:blipFill>
        <p:spPr>
          <a:xfrm>
            <a:off x="170610" y="105719"/>
            <a:ext cx="1155772" cy="1200567"/>
          </a:xfrm>
          <a:prstGeom prst="rect">
            <a:avLst/>
          </a:prstGeom>
          <a:noFill/>
          <a:ln>
            <a:noFill/>
          </a:ln>
        </p:spPr>
      </p:pic>
      <p:sp>
        <p:nvSpPr>
          <p:cNvPr id="145" name="Google Shape;145;p4"/>
          <p:cNvSpPr txBox="1"/>
          <p:nvPr/>
        </p:nvSpPr>
        <p:spPr>
          <a:xfrm>
            <a:off x="3592898" y="121815"/>
            <a:ext cx="536089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rgbClr val="002060"/>
                </a:solidFill>
                <a:latin typeface="SassoonPrimaryInfant" pitchFamily="2" charset="0"/>
                <a:sym typeface="Arial"/>
              </a:rPr>
              <a:t>Typical </a:t>
            </a:r>
            <a:r>
              <a:rPr lang="en-GB" sz="4800" b="1" u="sng" dirty="0">
                <a:solidFill>
                  <a:srgbClr val="002060"/>
                </a:solidFill>
                <a:latin typeface="SassoonPrimaryInfant" pitchFamily="2" charset="0"/>
                <a:sym typeface="Arial"/>
              </a:rPr>
              <a:t>Day</a:t>
            </a:r>
            <a:endParaRPr sz="4800" b="1" i="0" u="none" strike="noStrike" cap="none" dirty="0">
              <a:solidFill>
                <a:srgbClr val="002060"/>
              </a:solidFill>
              <a:latin typeface="SassoonPrimaryInfant" pitchFamily="2" charset="0"/>
              <a:sym typeface="Arial"/>
            </a:endParaRPr>
          </a:p>
        </p:txBody>
      </p:sp>
      <p:pic>
        <p:nvPicPr>
          <p:cNvPr id="146" name="Google Shape;146;p4" descr="Brookdale Primary School"/>
          <p:cNvPicPr preferRelativeResize="0"/>
          <p:nvPr/>
        </p:nvPicPr>
        <p:blipFill rotWithShape="1">
          <a:blip r:embed="rId3">
            <a:alphaModFix/>
          </a:blip>
          <a:srcRect/>
          <a:stretch/>
        </p:blipFill>
        <p:spPr>
          <a:xfrm>
            <a:off x="10847401" y="79110"/>
            <a:ext cx="1285663" cy="1331195"/>
          </a:xfrm>
          <a:prstGeom prst="rect">
            <a:avLst/>
          </a:prstGeom>
          <a:noFill/>
          <a:ln>
            <a:noFill/>
          </a:ln>
        </p:spPr>
      </p:pic>
      <p:sp>
        <p:nvSpPr>
          <p:cNvPr id="147" name="Google Shape;147;p4"/>
          <p:cNvSpPr txBox="1"/>
          <p:nvPr/>
        </p:nvSpPr>
        <p:spPr>
          <a:xfrm>
            <a:off x="29999" y="1306286"/>
            <a:ext cx="12162001" cy="52629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dirty="0">
                <a:solidFill>
                  <a:schemeClr val="dk1"/>
                </a:solidFill>
                <a:latin typeface="SassoonPrimaryInfant" pitchFamily="2" charset="0"/>
                <a:sym typeface="Arial"/>
              </a:rPr>
              <a:t>8.35 to 8.45 am drop off</a:t>
            </a:r>
            <a:endParaRPr dirty="0">
              <a:latin typeface="SassoonPrimaryInfant" pitchFamily="2" charset="0"/>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Children come in to do a morning task – reviewing previous work, practising handwriting or phonics, playing maths game to practise skills. </a:t>
            </a:r>
            <a:endParaRPr dirty="0">
              <a:latin typeface="SassoonPrimaryInfant" pitchFamily="2" charset="0"/>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A visual timetable is up in the classroom </a:t>
            </a:r>
            <a:endParaRPr dirty="0">
              <a:latin typeface="SassoonPrimaryInfant" pitchFamily="2" charset="0"/>
            </a:endParaRPr>
          </a:p>
          <a:p>
            <a:pPr marL="0" marR="0" lvl="0" indent="0" algn="l" rtl="0">
              <a:spcBef>
                <a:spcPts val="0"/>
              </a:spcBef>
              <a:spcAft>
                <a:spcPts val="0"/>
              </a:spcAft>
              <a:buNone/>
            </a:pPr>
            <a:r>
              <a:rPr lang="en-GB" sz="2800" b="1" dirty="0">
                <a:solidFill>
                  <a:schemeClr val="dk1"/>
                </a:solidFill>
                <a:latin typeface="SassoonPrimaryInfant" pitchFamily="2" charset="0"/>
                <a:sym typeface="Arial"/>
              </a:rPr>
              <a:t>Mornings: </a:t>
            </a:r>
            <a:r>
              <a:rPr lang="en-GB" sz="2800" dirty="0">
                <a:solidFill>
                  <a:schemeClr val="dk1"/>
                </a:solidFill>
                <a:latin typeface="SassoonPrimaryInfant" pitchFamily="2" charset="0"/>
                <a:sym typeface="Arial"/>
              </a:rPr>
              <a:t>Phonics, maths, science, English </a:t>
            </a:r>
            <a:endParaRPr dirty="0">
              <a:latin typeface="SassoonPrimaryInfant" pitchFamily="2" charset="0"/>
            </a:endParaRPr>
          </a:p>
          <a:p>
            <a:pPr marL="0" marR="0" lvl="0" indent="0" algn="l" rtl="0">
              <a:spcBef>
                <a:spcPts val="0"/>
              </a:spcBef>
              <a:spcAft>
                <a:spcPts val="0"/>
              </a:spcAft>
              <a:buNone/>
            </a:pPr>
            <a:r>
              <a:rPr lang="en-GB" sz="2800" b="1" dirty="0">
                <a:solidFill>
                  <a:schemeClr val="dk1"/>
                </a:solidFill>
                <a:latin typeface="SassoonPrimaryInfant" pitchFamily="2" charset="0"/>
                <a:sym typeface="Arial"/>
              </a:rPr>
              <a:t>Afternoons: </a:t>
            </a:r>
            <a:r>
              <a:rPr lang="en-GB" sz="2800" dirty="0">
                <a:solidFill>
                  <a:schemeClr val="dk1"/>
                </a:solidFill>
                <a:latin typeface="SassoonPrimaryInfant" pitchFamily="2" charset="0"/>
                <a:sym typeface="Arial"/>
              </a:rPr>
              <a:t>Reading, RE, PSHE, Geography, History, Science, Music</a:t>
            </a:r>
            <a:endParaRPr sz="2800" b="1" dirty="0">
              <a:solidFill>
                <a:schemeClr val="dk1"/>
              </a:solidFill>
              <a:latin typeface="SassoonPrimaryInfant" pitchFamily="2" charset="0"/>
              <a:sym typeface="Arial"/>
            </a:endParaRPr>
          </a:p>
          <a:p>
            <a:pPr marL="0" marR="0" lvl="0" indent="0" algn="l" rtl="0">
              <a:spcBef>
                <a:spcPts val="0"/>
              </a:spcBef>
              <a:spcAft>
                <a:spcPts val="0"/>
              </a:spcAft>
              <a:buNone/>
            </a:pPr>
            <a:endParaRPr sz="2800" dirty="0">
              <a:solidFill>
                <a:schemeClr val="dk1"/>
              </a:solidFill>
              <a:latin typeface="SassoonPrimaryInfant" pitchFamily="2" charset="0"/>
              <a:sym typeface="Arial"/>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Whole class work, small group work and individual work take place during the day</a:t>
            </a:r>
            <a:endParaRPr dirty="0">
              <a:latin typeface="SassoonPrimaryInfant" pitchFamily="2" charset="0"/>
            </a:endParaRPr>
          </a:p>
          <a:p>
            <a:pPr marL="0" marR="0" lvl="0" indent="0" algn="l" rtl="0">
              <a:spcBef>
                <a:spcPts val="0"/>
              </a:spcBef>
              <a:spcAft>
                <a:spcPts val="0"/>
              </a:spcAft>
              <a:buNone/>
            </a:pPr>
            <a:endParaRPr sz="2800" dirty="0">
              <a:solidFill>
                <a:schemeClr val="dk1"/>
              </a:solidFill>
              <a:latin typeface="SassoonPrimaryInfant" pitchFamily="2" charset="0"/>
              <a:sym typeface="Arial"/>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In Year 1, we use Busy Time to help the children transition from F2 to more formal learning. This purposeful time helps to build social, problem solving and fine motor skills, and provide the children with opportunities to revisit their learning</a:t>
            </a:r>
            <a:endParaRPr dirty="0">
              <a:latin typeface="SassoonPrimaryInfant" pitchFamily="2" charset="0"/>
            </a:endParaRPr>
          </a:p>
        </p:txBody>
      </p:sp>
      <p:pic>
        <p:nvPicPr>
          <p:cNvPr id="148" name="Google Shape;148;p4"/>
          <p:cNvPicPr preferRelativeResize="0"/>
          <p:nvPr/>
        </p:nvPicPr>
        <p:blipFill rotWithShape="1">
          <a:blip r:embed="rId4">
            <a:alphaModFix/>
          </a:blip>
          <a:srcRect/>
          <a:stretch/>
        </p:blipFill>
        <p:spPr>
          <a:xfrm>
            <a:off x="6048394" y="2562225"/>
            <a:ext cx="561620" cy="483575"/>
          </a:xfrm>
          <a:prstGeom prst="rect">
            <a:avLst/>
          </a:prstGeom>
          <a:noFill/>
          <a:ln>
            <a:noFill/>
          </a:ln>
        </p:spPr>
      </p:pic>
      <p:pic>
        <p:nvPicPr>
          <p:cNvPr id="149" name="Google Shape;149;p4"/>
          <p:cNvPicPr preferRelativeResize="0"/>
          <p:nvPr/>
        </p:nvPicPr>
        <p:blipFill rotWithShape="1">
          <a:blip r:embed="rId5">
            <a:alphaModFix/>
          </a:blip>
          <a:srcRect t="51936" r="1018"/>
          <a:stretch/>
        </p:blipFill>
        <p:spPr>
          <a:xfrm>
            <a:off x="7257925" y="2562225"/>
            <a:ext cx="615251" cy="514350"/>
          </a:xfrm>
          <a:prstGeom prst="rect">
            <a:avLst/>
          </a:prstGeom>
          <a:noFill/>
          <a:ln>
            <a:noFill/>
          </a:ln>
        </p:spPr>
      </p:pic>
      <p:pic>
        <p:nvPicPr>
          <p:cNvPr id="150" name="Google Shape;150;p4"/>
          <p:cNvPicPr preferRelativeResize="0"/>
          <p:nvPr/>
        </p:nvPicPr>
        <p:blipFill rotWithShape="1">
          <a:blip r:embed="rId5">
            <a:alphaModFix/>
          </a:blip>
          <a:srcRect b="50002"/>
          <a:stretch/>
        </p:blipFill>
        <p:spPr>
          <a:xfrm>
            <a:off x="6653073" y="2562225"/>
            <a:ext cx="561793" cy="483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dirty="0"/>
          </a:p>
        </p:txBody>
      </p:sp>
      <p:sp>
        <p:nvSpPr>
          <p:cNvPr id="156" name="Google Shape;156;p5"/>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p>
            <a:pPr marL="228594" lvl="0" indent="-50794" algn="l" rtl="0">
              <a:lnSpc>
                <a:spcPct val="90000"/>
              </a:lnSpc>
              <a:spcBef>
                <a:spcPts val="0"/>
              </a:spcBef>
              <a:spcAft>
                <a:spcPts val="0"/>
              </a:spcAft>
              <a:buClr>
                <a:schemeClr val="dk1"/>
              </a:buClr>
              <a:buSzPts val="2800"/>
              <a:buNone/>
            </a:pPr>
            <a:endParaRPr/>
          </a:p>
        </p:txBody>
      </p:sp>
      <p:pic>
        <p:nvPicPr>
          <p:cNvPr id="157" name="Google Shape;157;p5"/>
          <p:cNvPicPr preferRelativeResize="0"/>
          <p:nvPr/>
        </p:nvPicPr>
        <p:blipFill rotWithShape="1">
          <a:blip r:embed="rId3">
            <a:alphaModFix/>
          </a:blip>
          <a:srcRect/>
          <a:stretch/>
        </p:blipFill>
        <p:spPr>
          <a:xfrm>
            <a:off x="27780" y="271360"/>
            <a:ext cx="12164219" cy="63008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2fcf3c26cf9_0_31" descr="Brookdale Primary School"/>
          <p:cNvPicPr preferRelativeResize="0"/>
          <p:nvPr/>
        </p:nvPicPr>
        <p:blipFill rotWithShape="1">
          <a:blip r:embed="rId3">
            <a:alphaModFix/>
          </a:blip>
          <a:srcRect/>
          <a:stretch/>
        </p:blipFill>
        <p:spPr>
          <a:xfrm>
            <a:off x="10439814" y="135353"/>
            <a:ext cx="1657350" cy="1657350"/>
          </a:xfrm>
          <a:prstGeom prst="rect">
            <a:avLst/>
          </a:prstGeom>
          <a:noFill/>
          <a:ln>
            <a:noFill/>
          </a:ln>
        </p:spPr>
      </p:pic>
      <p:pic>
        <p:nvPicPr>
          <p:cNvPr id="163" name="Google Shape;163;g2fcf3c26cf9_0_31" descr="Brookdale Primary School"/>
          <p:cNvPicPr preferRelativeResize="0"/>
          <p:nvPr/>
        </p:nvPicPr>
        <p:blipFill rotWithShape="1">
          <a:blip r:embed="rId3">
            <a:alphaModFix/>
          </a:blip>
          <a:srcRect/>
          <a:stretch/>
        </p:blipFill>
        <p:spPr>
          <a:xfrm>
            <a:off x="94836" y="42761"/>
            <a:ext cx="1657350" cy="1657350"/>
          </a:xfrm>
          <a:prstGeom prst="rect">
            <a:avLst/>
          </a:prstGeom>
          <a:noFill/>
          <a:ln>
            <a:noFill/>
          </a:ln>
        </p:spPr>
      </p:pic>
      <p:sp>
        <p:nvSpPr>
          <p:cNvPr id="164" name="Google Shape;164;g2fcf3c26cf9_0_31"/>
          <p:cNvSpPr txBox="1"/>
          <p:nvPr/>
        </p:nvSpPr>
        <p:spPr>
          <a:xfrm>
            <a:off x="3415500" y="158650"/>
            <a:ext cx="53610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chemeClr val="dk1"/>
                </a:solidFill>
                <a:latin typeface="SassoonPrimaryInfant" pitchFamily="2" charset="0"/>
                <a:sym typeface="Arial"/>
              </a:rPr>
              <a:t>Important Days</a:t>
            </a:r>
            <a:endParaRPr sz="4800" b="1" i="0" u="none" strike="noStrike" cap="none" dirty="0">
              <a:solidFill>
                <a:srgbClr val="000000"/>
              </a:solidFill>
              <a:latin typeface="SassoonPrimaryInfant" pitchFamily="2" charset="0"/>
              <a:sym typeface="Arial"/>
            </a:endParaRPr>
          </a:p>
        </p:txBody>
      </p:sp>
      <p:sp>
        <p:nvSpPr>
          <p:cNvPr id="165" name="Google Shape;165;g2fcf3c26cf9_0_31"/>
          <p:cNvSpPr txBox="1"/>
          <p:nvPr/>
        </p:nvSpPr>
        <p:spPr>
          <a:xfrm>
            <a:off x="94836" y="1955811"/>
            <a:ext cx="12002328" cy="47704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4400" b="0" i="0" u="none" strike="noStrike" cap="none" dirty="0">
                <a:solidFill>
                  <a:schemeClr val="dk1"/>
                </a:solidFill>
                <a:latin typeface="SassoonPrimaryInfant" pitchFamily="2" charset="0"/>
                <a:sym typeface="Arial"/>
              </a:rPr>
              <a:t>Monday   – P.E</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0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4400" b="0" i="0" u="none" strike="noStrike" cap="none" dirty="0">
                <a:solidFill>
                  <a:schemeClr val="dk1"/>
                </a:solidFill>
                <a:latin typeface="SassoonPrimaryInfant" pitchFamily="2" charset="0"/>
                <a:sym typeface="Arial"/>
              </a:rPr>
              <a:t>Thursday  – Home reading books to be </a:t>
            </a:r>
            <a:r>
              <a:rPr lang="en-GB" sz="4400" dirty="0">
                <a:solidFill>
                  <a:schemeClr val="dk1"/>
                </a:solidFill>
                <a:latin typeface="SassoonPrimaryInfant" pitchFamily="2" charset="0"/>
                <a:sym typeface="Arial"/>
              </a:rPr>
              <a:t>collected in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0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4400" b="0" i="0" u="none" strike="noStrike" cap="none" dirty="0">
                <a:solidFill>
                  <a:schemeClr val="dk1"/>
                </a:solidFill>
                <a:latin typeface="SassoonPrimaryInfant" pitchFamily="2" charset="0"/>
                <a:sym typeface="Arial"/>
              </a:rPr>
              <a:t>Friday      – Library</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r>
              <a:rPr lang="en-GB" sz="4400" dirty="0">
                <a:solidFill>
                  <a:schemeClr val="dk1"/>
                </a:solidFill>
                <a:latin typeface="SassoonPrimaryInfant" pitchFamily="2" charset="0"/>
                <a:sym typeface="Arial"/>
              </a:rPr>
              <a:t>		      Reading books to go home</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r>
              <a:rPr lang="en-GB" sz="4400" b="0" i="0" u="none" strike="noStrike" cap="none" dirty="0">
                <a:solidFill>
                  <a:schemeClr val="dk1"/>
                </a:solidFill>
                <a:latin typeface="SassoonPrimaryInfant" pitchFamily="2" charset="0"/>
                <a:sym typeface="Arial"/>
              </a:rPr>
              <a:t>		      Celebration Assembly </a:t>
            </a:r>
            <a:r>
              <a:rPr lang="en-GB" sz="3200" i="0" u="none" strike="noStrike" cap="none" dirty="0">
                <a:solidFill>
                  <a:schemeClr val="dk1"/>
                </a:solidFill>
                <a:latin typeface="SassoonPrimaryInfant" pitchFamily="2" charset="0"/>
                <a:sym typeface="Arial"/>
              </a:rPr>
              <a:t>(invitation only)</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4400" b="0" i="0" u="none" strike="noStrike" cap="none" dirty="0">
              <a:solidFill>
                <a:srgbClr val="000000"/>
              </a:solidFill>
              <a:latin typeface="SassoonPrimaryInfant" pitchFamily="2" charset="0"/>
              <a:sym typeface="Arial"/>
            </a:endParaRPr>
          </a:p>
        </p:txBody>
      </p:sp>
      <p:pic>
        <p:nvPicPr>
          <p:cNvPr id="166" name="Google Shape;166;g2fcf3c26cf9_0_31"/>
          <p:cNvPicPr preferRelativeResize="0"/>
          <p:nvPr/>
        </p:nvPicPr>
        <p:blipFill rotWithShape="1">
          <a:blip r:embed="rId4">
            <a:alphaModFix/>
          </a:blip>
          <a:srcRect/>
          <a:stretch/>
        </p:blipFill>
        <p:spPr>
          <a:xfrm>
            <a:off x="10595734" y="5137375"/>
            <a:ext cx="1345509" cy="1336311"/>
          </a:xfrm>
          <a:prstGeom prst="rect">
            <a:avLst/>
          </a:prstGeom>
          <a:noFill/>
          <a:ln>
            <a:noFill/>
          </a:ln>
        </p:spPr>
      </p:pic>
      <p:pic>
        <p:nvPicPr>
          <p:cNvPr id="167" name="Google Shape;167;g2fcf3c26cf9_0_31"/>
          <p:cNvPicPr preferRelativeResize="0"/>
          <p:nvPr/>
        </p:nvPicPr>
        <p:blipFill rotWithShape="1">
          <a:blip r:embed="rId5">
            <a:alphaModFix/>
          </a:blip>
          <a:srcRect/>
          <a:stretch/>
        </p:blipFill>
        <p:spPr>
          <a:xfrm>
            <a:off x="8580372" y="1152714"/>
            <a:ext cx="1657350" cy="16460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6"/>
          <p:cNvSpPr txBox="1"/>
          <p:nvPr/>
        </p:nvSpPr>
        <p:spPr>
          <a:xfrm>
            <a:off x="3592898" y="0"/>
            <a:ext cx="536089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chemeClr val="dk1"/>
                </a:solidFill>
                <a:latin typeface="SassoonPrimaryInfant" pitchFamily="2" charset="0"/>
                <a:sym typeface="Arial"/>
              </a:rPr>
              <a:t>Home Reading</a:t>
            </a:r>
            <a:endParaRPr sz="4800" b="1" i="0" u="none" strike="noStrike" cap="none" dirty="0">
              <a:solidFill>
                <a:srgbClr val="000000"/>
              </a:solidFill>
              <a:latin typeface="SassoonPrimaryInfant" pitchFamily="2" charset="0"/>
              <a:sym typeface="Arial"/>
            </a:endParaRPr>
          </a:p>
        </p:txBody>
      </p:sp>
      <p:sp>
        <p:nvSpPr>
          <p:cNvPr id="173" name="Google Shape;173;p6"/>
          <p:cNvSpPr txBox="1"/>
          <p:nvPr/>
        </p:nvSpPr>
        <p:spPr>
          <a:xfrm>
            <a:off x="384461" y="2101302"/>
            <a:ext cx="11423077" cy="5109061"/>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3200" b="0" i="0" u="none" strike="noStrike" cap="none" dirty="0">
                <a:solidFill>
                  <a:schemeClr val="dk1"/>
                </a:solidFill>
                <a:latin typeface="SassoonPrimaryInfant" pitchFamily="2" charset="0"/>
                <a:sym typeface="Arial"/>
              </a:rPr>
              <a:t>Reading is essential for children's development as it lays the foundation for all future learning. </a:t>
            </a:r>
            <a:endParaRPr dirty="0">
              <a:latin typeface="SassoonPrimaryInfant" pitchFamily="2" charset="0"/>
            </a:endParaRPr>
          </a:p>
          <a:p>
            <a:pPr marL="0" marR="0" lvl="0" indent="0" algn="just" rtl="0">
              <a:lnSpc>
                <a:spcPct val="100000"/>
              </a:lnSpc>
              <a:spcBef>
                <a:spcPts val="0"/>
              </a:spcBef>
              <a:spcAft>
                <a:spcPts val="0"/>
              </a:spcAft>
              <a:buClr>
                <a:srgbClr val="000000"/>
              </a:buClr>
              <a:buSzPts val="2000"/>
              <a:buFont typeface="Arial"/>
              <a:buNone/>
            </a:pPr>
            <a:endParaRPr sz="3200" dirty="0">
              <a:solidFill>
                <a:schemeClr val="dk1"/>
              </a:solidFill>
              <a:latin typeface="SassoonPrimaryInfant" pitchFamily="2" charset="0"/>
              <a:sym typeface="Arial"/>
            </a:endParaRPr>
          </a:p>
          <a:p>
            <a:pPr marL="0" marR="0" lvl="0" indent="0" algn="just" rtl="0">
              <a:lnSpc>
                <a:spcPct val="100000"/>
              </a:lnSpc>
              <a:spcBef>
                <a:spcPts val="0"/>
              </a:spcBef>
              <a:spcAft>
                <a:spcPts val="0"/>
              </a:spcAft>
              <a:buClr>
                <a:srgbClr val="000000"/>
              </a:buClr>
              <a:buSzPts val="2000"/>
              <a:buFont typeface="Arial"/>
              <a:buNone/>
            </a:pPr>
            <a:r>
              <a:rPr lang="en-GB" sz="3200" b="0" i="0" u="none" strike="noStrike" cap="none" dirty="0">
                <a:solidFill>
                  <a:schemeClr val="dk1"/>
                </a:solidFill>
                <a:latin typeface="SassoonPrimaryInfant" pitchFamily="2" charset="0"/>
                <a:sym typeface="Arial"/>
              </a:rPr>
              <a:t>It builds </a:t>
            </a:r>
            <a:r>
              <a:rPr lang="en-GB" sz="3200" b="0" i="0" u="none" strike="noStrike" cap="none" dirty="0">
                <a:solidFill>
                  <a:srgbClr val="002060"/>
                </a:solidFill>
                <a:latin typeface="SassoonPrimaryInfant" pitchFamily="2" charset="0"/>
                <a:sym typeface="Arial"/>
              </a:rPr>
              <a:t>vocabulary</a:t>
            </a:r>
            <a:r>
              <a:rPr lang="en-GB" sz="3200" b="0" i="0" u="none" strike="noStrike" cap="none" dirty="0">
                <a:solidFill>
                  <a:schemeClr val="dk1"/>
                </a:solidFill>
                <a:latin typeface="SassoonPrimaryInfant" pitchFamily="2" charset="0"/>
                <a:sym typeface="Arial"/>
              </a:rPr>
              <a:t>, improves </a:t>
            </a:r>
            <a:r>
              <a:rPr lang="en-GB" sz="3200" b="0" i="0" u="none" strike="noStrike" cap="none" dirty="0">
                <a:solidFill>
                  <a:srgbClr val="002060"/>
                </a:solidFill>
                <a:latin typeface="SassoonPrimaryInfant" pitchFamily="2" charset="0"/>
                <a:sym typeface="Arial"/>
              </a:rPr>
              <a:t>comprehension</a:t>
            </a:r>
            <a:r>
              <a:rPr lang="en-GB" sz="3200" b="0" i="0" u="none" strike="noStrike" cap="none" dirty="0">
                <a:solidFill>
                  <a:schemeClr val="dk1"/>
                </a:solidFill>
                <a:latin typeface="SassoonPrimaryInfant" pitchFamily="2" charset="0"/>
                <a:sym typeface="Arial"/>
              </a:rPr>
              <a:t>, and enhances critical </a:t>
            </a:r>
            <a:r>
              <a:rPr lang="en-GB" sz="3200" b="0" i="0" u="none" strike="noStrike" cap="none" dirty="0">
                <a:solidFill>
                  <a:srgbClr val="002060"/>
                </a:solidFill>
                <a:latin typeface="SassoonPrimaryInfant" pitchFamily="2" charset="0"/>
                <a:sym typeface="Arial"/>
              </a:rPr>
              <a:t>thinking skills</a:t>
            </a:r>
            <a:r>
              <a:rPr lang="en-GB" sz="3200" b="0" i="0" u="none" strike="noStrike" cap="none" dirty="0">
                <a:solidFill>
                  <a:schemeClr val="dk1"/>
                </a:solidFill>
                <a:latin typeface="SassoonPrimaryInfant" pitchFamily="2" charset="0"/>
                <a:sym typeface="Arial"/>
              </a:rPr>
              <a:t>, which are crucial across all subjects. </a:t>
            </a:r>
            <a:endParaRPr dirty="0">
              <a:latin typeface="SassoonPrimaryInfant" pitchFamily="2" charset="0"/>
            </a:endParaRPr>
          </a:p>
          <a:p>
            <a:pPr marL="0" marR="0" lvl="0" indent="0" algn="just" rtl="0">
              <a:lnSpc>
                <a:spcPct val="100000"/>
              </a:lnSpc>
              <a:spcBef>
                <a:spcPts val="0"/>
              </a:spcBef>
              <a:spcAft>
                <a:spcPts val="0"/>
              </a:spcAft>
              <a:buClr>
                <a:srgbClr val="000000"/>
              </a:buClr>
              <a:buSzPts val="2000"/>
              <a:buFont typeface="Arial"/>
              <a:buNone/>
            </a:pPr>
            <a:endParaRPr sz="3200" dirty="0">
              <a:solidFill>
                <a:schemeClr val="dk1"/>
              </a:solidFill>
              <a:latin typeface="SassoonPrimaryInfant" pitchFamily="2" charset="0"/>
              <a:sym typeface="Arial"/>
            </a:endParaRPr>
          </a:p>
          <a:p>
            <a:pPr marL="0" marR="0" lvl="0" indent="0" algn="just" rtl="0">
              <a:lnSpc>
                <a:spcPct val="100000"/>
              </a:lnSpc>
              <a:spcBef>
                <a:spcPts val="0"/>
              </a:spcBef>
              <a:spcAft>
                <a:spcPts val="0"/>
              </a:spcAft>
              <a:buClr>
                <a:srgbClr val="000000"/>
              </a:buClr>
              <a:buSzPts val="2000"/>
              <a:buFont typeface="Arial"/>
              <a:buNone/>
            </a:pPr>
            <a:r>
              <a:rPr lang="en-GB" sz="3200" b="0" i="0" u="none" strike="noStrike" cap="none" dirty="0">
                <a:solidFill>
                  <a:schemeClr val="dk1"/>
                </a:solidFill>
                <a:latin typeface="SassoonPrimaryInfant" pitchFamily="2" charset="0"/>
                <a:sym typeface="Arial"/>
              </a:rPr>
              <a:t>Reading also stimulates imagination, fosters empathy by exposing children to diverse perspectives, and strengthens their ability to focus and concentrate.</a:t>
            </a:r>
            <a:endParaRPr sz="3200" b="0" i="0" u="none" strike="noStrike" cap="none" dirty="0">
              <a:solidFill>
                <a:schemeClr val="dk1"/>
              </a:solidFill>
              <a:latin typeface="SassoonPrimaryInfant" pitchFamily="2" charset="0"/>
              <a:sym typeface="Arial"/>
            </a:endParaRPr>
          </a:p>
          <a:p>
            <a:pPr marL="0" marR="0" lvl="0" indent="0" algn="just"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SassoonPrimaryInfant" pitchFamily="2" charset="0"/>
              <a:sym typeface="Arial"/>
            </a:endParaRPr>
          </a:p>
        </p:txBody>
      </p:sp>
      <p:pic>
        <p:nvPicPr>
          <p:cNvPr id="174" name="Google Shape;174;p6"/>
          <p:cNvPicPr preferRelativeResize="0"/>
          <p:nvPr/>
        </p:nvPicPr>
        <p:blipFill rotWithShape="1">
          <a:blip r:embed="rId3">
            <a:alphaModFix/>
          </a:blip>
          <a:srcRect/>
          <a:stretch/>
        </p:blipFill>
        <p:spPr>
          <a:xfrm>
            <a:off x="214202" y="108125"/>
            <a:ext cx="1535085" cy="1806813"/>
          </a:xfrm>
          <a:prstGeom prst="rect">
            <a:avLst/>
          </a:prstGeom>
          <a:noFill/>
          <a:ln>
            <a:noFill/>
          </a:ln>
        </p:spPr>
      </p:pic>
      <p:pic>
        <p:nvPicPr>
          <p:cNvPr id="175" name="Google Shape;175;p6"/>
          <p:cNvPicPr preferRelativeResize="0"/>
          <p:nvPr/>
        </p:nvPicPr>
        <p:blipFill rotWithShape="1">
          <a:blip r:embed="rId3">
            <a:alphaModFix/>
          </a:blip>
          <a:srcRect/>
          <a:stretch/>
        </p:blipFill>
        <p:spPr>
          <a:xfrm>
            <a:off x="10442713" y="0"/>
            <a:ext cx="1535085" cy="180681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0"/>
          <p:cNvSpPr txBox="1"/>
          <p:nvPr/>
        </p:nvSpPr>
        <p:spPr>
          <a:xfrm>
            <a:off x="3592898" y="0"/>
            <a:ext cx="536089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chemeClr val="dk1"/>
                </a:solidFill>
                <a:latin typeface="SassoonPrimaryInfant" pitchFamily="2" charset="0"/>
                <a:sym typeface="Arial"/>
              </a:rPr>
              <a:t>Home Reading</a:t>
            </a:r>
            <a:endParaRPr sz="4800" b="1" i="0" u="none" strike="noStrike" cap="none" dirty="0">
              <a:solidFill>
                <a:srgbClr val="000000"/>
              </a:solidFill>
              <a:latin typeface="SassoonPrimaryInfant" pitchFamily="2" charset="0"/>
              <a:sym typeface="Arial"/>
            </a:endParaRPr>
          </a:p>
        </p:txBody>
      </p:sp>
      <p:sp>
        <p:nvSpPr>
          <p:cNvPr id="181" name="Google Shape;181;p10"/>
          <p:cNvSpPr txBox="1"/>
          <p:nvPr/>
        </p:nvSpPr>
        <p:spPr>
          <a:xfrm>
            <a:off x="222255" y="1075691"/>
            <a:ext cx="11423077" cy="6232445"/>
          </a:xfrm>
          <a:prstGeom prst="rect">
            <a:avLst/>
          </a:prstGeom>
          <a:noFill/>
          <a:ln>
            <a:noFill/>
          </a:ln>
        </p:spPr>
        <p:txBody>
          <a:bodyPr spcFirstLastPara="1" wrap="square" lIns="91425" tIns="91425" rIns="91425" bIns="91425" anchor="t" anchorCtr="0">
            <a:spAutoFit/>
          </a:bodyPr>
          <a:lstStyle/>
          <a:p>
            <a:pPr marL="571500" marR="0" lvl="0" indent="-571500" algn="l" rtl="0">
              <a:lnSpc>
                <a:spcPct val="100000"/>
              </a:lnSpc>
              <a:spcBef>
                <a:spcPts val="0"/>
              </a:spcBef>
              <a:spcAft>
                <a:spcPts val="0"/>
              </a:spcAft>
              <a:buClr>
                <a:srgbClr val="000000"/>
              </a:buClr>
              <a:buSzPts val="2000"/>
              <a:buFont typeface="Arial"/>
              <a:buChar char="•"/>
            </a:pPr>
            <a:r>
              <a:rPr lang="en-GB" sz="3600" b="0" i="0" u="none" strike="noStrike" cap="none" dirty="0">
                <a:solidFill>
                  <a:srgbClr val="002060"/>
                </a:solidFill>
                <a:latin typeface="SassoonPrimaryInfant" pitchFamily="2" charset="0"/>
                <a:sym typeface="Arial"/>
              </a:rPr>
              <a:t>Each week </a:t>
            </a:r>
            <a:r>
              <a:rPr lang="en-GB" sz="3600" dirty="0">
                <a:solidFill>
                  <a:srgbClr val="002060"/>
                </a:solidFill>
                <a:latin typeface="SassoonPrimaryInfant" pitchFamily="2" charset="0"/>
                <a:sym typeface="Arial"/>
              </a:rPr>
              <a:t>your child will bring home 2 books. One book will have been read during Guided Reading. The other will be new to your child.</a:t>
            </a:r>
            <a:endParaRPr dirty="0">
              <a:latin typeface="SassoonPrimaryInfant" pitchFamily="2" charset="0"/>
            </a:endParaRPr>
          </a:p>
          <a:p>
            <a:pPr marL="571500" marR="0" lvl="0" indent="-444500" algn="l" rtl="0">
              <a:lnSpc>
                <a:spcPct val="100000"/>
              </a:lnSpc>
              <a:spcBef>
                <a:spcPts val="0"/>
              </a:spcBef>
              <a:spcAft>
                <a:spcPts val="0"/>
              </a:spcAft>
              <a:buClr>
                <a:srgbClr val="000000"/>
              </a:buClr>
              <a:buSzPts val="2000"/>
              <a:buFont typeface="Arial"/>
              <a:buNone/>
            </a:pPr>
            <a:endParaRPr sz="1100" dirty="0">
              <a:solidFill>
                <a:srgbClr val="002060"/>
              </a:solidFill>
              <a:latin typeface="SassoonPrimaryInfant" pitchFamily="2" charset="0"/>
              <a:sym typeface="Arial"/>
            </a:endParaRPr>
          </a:p>
          <a:p>
            <a:pPr marL="571500" marR="0" lvl="0" indent="-571500" algn="l" rtl="0">
              <a:lnSpc>
                <a:spcPct val="100000"/>
              </a:lnSpc>
              <a:spcBef>
                <a:spcPts val="0"/>
              </a:spcBef>
              <a:spcAft>
                <a:spcPts val="0"/>
              </a:spcAft>
              <a:buClr>
                <a:srgbClr val="000000"/>
              </a:buClr>
              <a:buSzPts val="2000"/>
              <a:buFont typeface="Arial"/>
              <a:buChar char="•"/>
            </a:pPr>
            <a:r>
              <a:rPr lang="en-GB" sz="3600" dirty="0">
                <a:solidFill>
                  <a:srgbClr val="002060"/>
                </a:solidFill>
                <a:latin typeface="SassoonPrimaryInfant" pitchFamily="2" charset="0"/>
                <a:sym typeface="Arial"/>
              </a:rPr>
              <a:t>The books that are brought home will link closely to the phonic phase your child is at</a:t>
            </a:r>
            <a:endParaRPr dirty="0">
              <a:latin typeface="SassoonPrimaryInfant" pitchFamily="2" charset="0"/>
            </a:endParaRPr>
          </a:p>
          <a:p>
            <a:pPr marL="571500" marR="0" lvl="0" indent="-444500" algn="l" rtl="0">
              <a:lnSpc>
                <a:spcPct val="100000"/>
              </a:lnSpc>
              <a:spcBef>
                <a:spcPts val="0"/>
              </a:spcBef>
              <a:spcAft>
                <a:spcPts val="0"/>
              </a:spcAft>
              <a:buClr>
                <a:srgbClr val="000000"/>
              </a:buClr>
              <a:buSzPts val="2000"/>
              <a:buFont typeface="Arial"/>
              <a:buNone/>
            </a:pPr>
            <a:endParaRPr sz="1100" b="0" i="0" u="none" strike="noStrike" cap="none" dirty="0">
              <a:solidFill>
                <a:srgbClr val="002060"/>
              </a:solidFill>
              <a:latin typeface="SassoonPrimaryInfant" pitchFamily="2" charset="0"/>
              <a:sym typeface="Arial"/>
            </a:endParaRPr>
          </a:p>
          <a:p>
            <a:pPr marL="571500" marR="0" lvl="0" indent="-571500" algn="l" rtl="0">
              <a:spcBef>
                <a:spcPts val="0"/>
              </a:spcBef>
              <a:spcAft>
                <a:spcPts val="0"/>
              </a:spcAft>
              <a:buClr>
                <a:srgbClr val="000000"/>
              </a:buClr>
              <a:buSzPts val="2000"/>
              <a:buFont typeface="Arial"/>
              <a:buChar char="•"/>
            </a:pPr>
            <a:r>
              <a:rPr lang="en-GB" sz="3600" b="0" i="0" u="none" strike="noStrike" cap="none" dirty="0">
                <a:solidFill>
                  <a:srgbClr val="002060"/>
                </a:solidFill>
                <a:latin typeface="SassoonPrimaryInfant" pitchFamily="2" charset="0"/>
                <a:sym typeface="Arial"/>
              </a:rPr>
              <a:t>Children should read aloud to an adult a minimum of 3 times a week.</a:t>
            </a:r>
            <a:endParaRPr dirty="0">
              <a:latin typeface="SassoonPrimaryInfant" pitchFamily="2" charset="0"/>
            </a:endParaRPr>
          </a:p>
          <a:p>
            <a:pPr marL="571500" marR="0" lvl="0" indent="-444500" algn="l" rtl="0">
              <a:lnSpc>
                <a:spcPct val="100000"/>
              </a:lnSpc>
              <a:spcBef>
                <a:spcPts val="0"/>
              </a:spcBef>
              <a:spcAft>
                <a:spcPts val="0"/>
              </a:spcAft>
              <a:buClr>
                <a:srgbClr val="000000"/>
              </a:buClr>
              <a:buSzPts val="2000"/>
              <a:buFont typeface="Arial"/>
              <a:buNone/>
            </a:pPr>
            <a:endParaRPr sz="1100" dirty="0">
              <a:solidFill>
                <a:srgbClr val="002060"/>
              </a:solidFill>
              <a:latin typeface="SassoonPrimaryInfant" pitchFamily="2" charset="0"/>
              <a:sym typeface="Arial"/>
            </a:endParaRPr>
          </a:p>
          <a:p>
            <a:pPr marL="571500" marR="0" lvl="0" indent="-571500" algn="l" rtl="0">
              <a:lnSpc>
                <a:spcPct val="100000"/>
              </a:lnSpc>
              <a:spcBef>
                <a:spcPts val="0"/>
              </a:spcBef>
              <a:spcAft>
                <a:spcPts val="0"/>
              </a:spcAft>
              <a:buClr>
                <a:srgbClr val="000000"/>
              </a:buClr>
              <a:buSzPts val="2000"/>
              <a:buFont typeface="Arial"/>
              <a:buChar char="•"/>
            </a:pPr>
            <a:r>
              <a:rPr lang="en-GB" sz="3600" dirty="0">
                <a:solidFill>
                  <a:srgbClr val="002060"/>
                </a:solidFill>
                <a:latin typeface="SassoonPrimaryInfant" pitchFamily="2" charset="0"/>
                <a:sym typeface="Arial"/>
              </a:rPr>
              <a:t>Help us celebrate your child’s progress by recording</a:t>
            </a:r>
            <a:endParaRPr dirty="0">
              <a:latin typeface="SassoonPrimaryInfant" pitchFamily="2" charset="0"/>
            </a:endParaRPr>
          </a:p>
          <a:p>
            <a:pPr marL="0" marR="0" lvl="0" indent="0" algn="l" rtl="0">
              <a:lnSpc>
                <a:spcPct val="100000"/>
              </a:lnSpc>
              <a:spcBef>
                <a:spcPts val="0"/>
              </a:spcBef>
              <a:spcAft>
                <a:spcPts val="0"/>
              </a:spcAft>
              <a:buNone/>
            </a:pPr>
            <a:r>
              <a:rPr lang="en-GB" sz="3600" dirty="0">
                <a:solidFill>
                  <a:srgbClr val="002060"/>
                </a:solidFill>
                <a:latin typeface="SassoonPrimaryInfant" pitchFamily="2" charset="0"/>
                <a:sym typeface="Arial"/>
              </a:rPr>
              <a:t>    in their yellow reading records.</a:t>
            </a:r>
            <a:endParaRPr dirty="0">
              <a:latin typeface="SassoonPrimaryInfant" pitchFamily="2" charset="0"/>
            </a:endParaRPr>
          </a:p>
          <a:p>
            <a:pPr marL="571500" marR="0" lvl="0" indent="-444500" algn="l" rtl="0">
              <a:lnSpc>
                <a:spcPct val="100000"/>
              </a:lnSpc>
              <a:spcBef>
                <a:spcPts val="0"/>
              </a:spcBef>
              <a:spcAft>
                <a:spcPts val="0"/>
              </a:spcAft>
              <a:buClr>
                <a:srgbClr val="000000"/>
              </a:buClr>
              <a:buSzPts val="2000"/>
              <a:buFont typeface="Arial"/>
              <a:buNone/>
            </a:pPr>
            <a:endParaRPr sz="3600" b="0" i="0" u="none" strike="noStrike" cap="none" dirty="0">
              <a:solidFill>
                <a:srgbClr val="002060"/>
              </a:solidFill>
              <a:latin typeface="SassoonPrimaryInfant" pitchFamily="2" charset="0"/>
              <a:sym typeface="Arial"/>
            </a:endParaRPr>
          </a:p>
        </p:txBody>
      </p:sp>
      <p:pic>
        <p:nvPicPr>
          <p:cNvPr id="182" name="Google Shape;182;p10"/>
          <p:cNvPicPr preferRelativeResize="0"/>
          <p:nvPr/>
        </p:nvPicPr>
        <p:blipFill rotWithShape="1">
          <a:blip r:embed="rId3">
            <a:alphaModFix/>
          </a:blip>
          <a:srcRect/>
          <a:stretch/>
        </p:blipFill>
        <p:spPr>
          <a:xfrm>
            <a:off x="10430189" y="0"/>
            <a:ext cx="1547609" cy="1821554"/>
          </a:xfrm>
          <a:prstGeom prst="rect">
            <a:avLst/>
          </a:prstGeom>
          <a:noFill/>
          <a:ln>
            <a:noFill/>
          </a:ln>
        </p:spPr>
      </p:pic>
      <p:pic>
        <p:nvPicPr>
          <p:cNvPr id="183" name="Google Shape;183;p10"/>
          <p:cNvPicPr preferRelativeResize="0"/>
          <p:nvPr/>
        </p:nvPicPr>
        <p:blipFill rotWithShape="1">
          <a:blip r:embed="rId4">
            <a:alphaModFix/>
          </a:blip>
          <a:srcRect/>
          <a:stretch/>
        </p:blipFill>
        <p:spPr>
          <a:xfrm rot="724095">
            <a:off x="10693267" y="5022954"/>
            <a:ext cx="1125840" cy="15599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12"/>
          <p:cNvPicPr preferRelativeResize="0"/>
          <p:nvPr/>
        </p:nvPicPr>
        <p:blipFill rotWithShape="1">
          <a:blip r:embed="rId3">
            <a:alphaModFix/>
          </a:blip>
          <a:srcRect/>
          <a:stretch/>
        </p:blipFill>
        <p:spPr>
          <a:xfrm>
            <a:off x="1563778" y="564827"/>
            <a:ext cx="5225707" cy="5728346"/>
          </a:xfrm>
          <a:prstGeom prst="rect">
            <a:avLst/>
          </a:prstGeom>
          <a:noFill/>
          <a:ln>
            <a:noFill/>
          </a:ln>
        </p:spPr>
      </p:pic>
      <p:sp>
        <p:nvSpPr>
          <p:cNvPr id="189" name="Google Shape;189;p12"/>
          <p:cNvSpPr txBox="1"/>
          <p:nvPr/>
        </p:nvSpPr>
        <p:spPr>
          <a:xfrm>
            <a:off x="6823873" y="124406"/>
            <a:ext cx="5225706" cy="69249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dirty="0">
                <a:solidFill>
                  <a:schemeClr val="dk1"/>
                </a:solidFill>
                <a:latin typeface="SassoonPrimaryInfant" pitchFamily="2" charset="0"/>
                <a:sym typeface="Arial"/>
              </a:rPr>
              <a:t>These are the phonemes that we will find in the book.</a:t>
            </a:r>
            <a:endParaRPr dirty="0">
              <a:latin typeface="SassoonPrimaryInfant" pitchFamily="2" charset="0"/>
            </a:endParaRPr>
          </a:p>
          <a:p>
            <a:pPr marL="0" marR="0" lvl="0" indent="0" algn="l" rtl="0">
              <a:spcBef>
                <a:spcPts val="0"/>
              </a:spcBef>
              <a:spcAft>
                <a:spcPts val="0"/>
              </a:spcAft>
              <a:buNone/>
            </a:pPr>
            <a:endParaRPr sz="240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These are some of the words that appear in the book.</a:t>
            </a:r>
            <a:endParaRPr dirty="0">
              <a:latin typeface="SassoonPrimaryInfant" pitchFamily="2" charset="0"/>
            </a:endParaRPr>
          </a:p>
          <a:p>
            <a:pPr marL="0" marR="0" lvl="0" indent="0" algn="l" rtl="0">
              <a:spcBef>
                <a:spcPts val="0"/>
              </a:spcBef>
              <a:spcAft>
                <a:spcPts val="0"/>
              </a:spcAft>
              <a:buNone/>
            </a:pPr>
            <a:endParaRPr sz="240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Look at words. Can you see any </a:t>
            </a:r>
            <a:r>
              <a:rPr lang="en-GB" sz="2400" dirty="0">
                <a:solidFill>
                  <a:srgbClr val="002060"/>
                </a:solidFill>
                <a:latin typeface="SassoonPrimaryInfant" pitchFamily="2" charset="0"/>
                <a:sym typeface="Arial"/>
              </a:rPr>
              <a:t>digraphs</a:t>
            </a:r>
            <a:r>
              <a:rPr lang="en-GB" sz="2400" dirty="0">
                <a:solidFill>
                  <a:schemeClr val="dk1"/>
                </a:solidFill>
                <a:latin typeface="SassoonPrimaryInfant" pitchFamily="2" charset="0"/>
                <a:sym typeface="Arial"/>
              </a:rPr>
              <a:t>? What can you see? Can you see the /</a:t>
            </a:r>
            <a:r>
              <a:rPr lang="en-GB" sz="2400" dirty="0" err="1">
                <a:solidFill>
                  <a:schemeClr val="dk1"/>
                </a:solidFill>
                <a:latin typeface="SassoonPrimaryInfant" pitchFamily="2" charset="0"/>
                <a:sym typeface="Arial"/>
              </a:rPr>
              <a:t>ar</a:t>
            </a:r>
            <a:r>
              <a:rPr lang="en-GB" sz="2400" dirty="0">
                <a:solidFill>
                  <a:schemeClr val="dk1"/>
                </a:solidFill>
                <a:latin typeface="SassoonPrimaryInfant" pitchFamily="2" charset="0"/>
                <a:sym typeface="Arial"/>
              </a:rPr>
              <a:t>/?</a:t>
            </a:r>
            <a:endParaRPr dirty="0">
              <a:latin typeface="SassoonPrimaryInfant" pitchFamily="2" charset="0"/>
            </a:endParaRPr>
          </a:p>
          <a:p>
            <a:pPr marL="0" marR="0" lvl="0" indent="0" algn="l" rtl="0">
              <a:spcBef>
                <a:spcPts val="0"/>
              </a:spcBef>
              <a:spcAft>
                <a:spcPts val="0"/>
              </a:spcAft>
              <a:buNone/>
            </a:pPr>
            <a:endParaRPr sz="240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Break down into phonemes to </a:t>
            </a:r>
            <a:r>
              <a:rPr lang="en-GB" sz="2400" dirty="0">
                <a:solidFill>
                  <a:srgbClr val="002060"/>
                </a:solidFill>
                <a:latin typeface="SassoonPrimaryInfant" pitchFamily="2" charset="0"/>
                <a:sym typeface="Arial"/>
              </a:rPr>
              <a:t>soundtalk</a:t>
            </a:r>
            <a:endParaRPr dirty="0">
              <a:latin typeface="SassoonPrimaryInfant" pitchFamily="2" charset="0"/>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 </a:t>
            </a:r>
            <a:br>
              <a:rPr lang="en-GB" sz="2400" dirty="0">
                <a:solidFill>
                  <a:schemeClr val="dk1"/>
                </a:solidFill>
                <a:latin typeface="SassoonPrimaryInfant" pitchFamily="2" charset="0"/>
                <a:sym typeface="Arial"/>
              </a:rPr>
            </a:br>
            <a:r>
              <a:rPr lang="en-GB" sz="2400" dirty="0">
                <a:solidFill>
                  <a:schemeClr val="dk1"/>
                </a:solidFill>
                <a:latin typeface="SassoonPrimaryInfant" pitchFamily="2" charset="0"/>
                <a:sym typeface="Arial"/>
              </a:rPr>
              <a:t>e.g. /</a:t>
            </a:r>
            <a:r>
              <a:rPr lang="en-GB" sz="2400" dirty="0" err="1">
                <a:solidFill>
                  <a:schemeClr val="dk1"/>
                </a:solidFill>
                <a:latin typeface="SassoonPrimaryInfant" pitchFamily="2" charset="0"/>
                <a:sym typeface="Arial"/>
              </a:rPr>
              <a:t>ch</a:t>
            </a:r>
            <a:r>
              <a:rPr lang="en-GB" sz="2400" dirty="0">
                <a:solidFill>
                  <a:schemeClr val="dk1"/>
                </a:solidFill>
                <a:latin typeface="SassoonPrimaryInfant" pitchFamily="2" charset="0"/>
                <a:sym typeface="Arial"/>
              </a:rPr>
              <a:t>/ /air/  - chair       </a:t>
            </a:r>
            <a:endParaRPr dirty="0">
              <a:latin typeface="SassoonPrimaryInfant" pitchFamily="2" charset="0"/>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 /</a:t>
            </a:r>
            <a:r>
              <a:rPr lang="en-GB" sz="2400" dirty="0" err="1">
                <a:solidFill>
                  <a:schemeClr val="dk1"/>
                </a:solidFill>
                <a:latin typeface="SassoonPrimaryInfant" pitchFamily="2" charset="0"/>
                <a:sym typeface="Arial"/>
              </a:rPr>
              <a:t>st</a:t>
            </a:r>
            <a:r>
              <a:rPr lang="en-GB" sz="2400" dirty="0">
                <a:solidFill>
                  <a:schemeClr val="dk1"/>
                </a:solidFill>
                <a:latin typeface="SassoonPrimaryInfant" pitchFamily="2" charset="0"/>
                <a:sym typeface="Arial"/>
              </a:rPr>
              <a:t>/ /a/ /ck/ - stack   </a:t>
            </a:r>
            <a:endParaRPr dirty="0">
              <a:latin typeface="SassoonPrimaryInfant" pitchFamily="2" charset="0"/>
            </a:endParaRPr>
          </a:p>
          <a:p>
            <a:pPr marL="0" marR="0" lvl="0" indent="0" algn="l" rtl="0">
              <a:spcBef>
                <a:spcPts val="0"/>
              </a:spcBef>
              <a:spcAft>
                <a:spcPts val="0"/>
              </a:spcAft>
              <a:buNone/>
            </a:pPr>
            <a:endParaRPr sz="240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Search the book for words containing a certain phoneme/a specific word.</a:t>
            </a:r>
            <a:endParaRPr dirty="0">
              <a:latin typeface="SassoonPrimaryInfant" pitchFamily="2" charset="0"/>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90" name="Google Shape;190;p12" descr="Rigby Star Gui Phonic Opportunity Readers Green: Elvis &amp; The Space Junk  Pupil Bk (Single) - Star Phonics Opportunity Readers (Paperback)"/>
          <p:cNvPicPr preferRelativeResize="0"/>
          <p:nvPr/>
        </p:nvPicPr>
        <p:blipFill rotWithShape="1">
          <a:blip r:embed="rId4">
            <a:alphaModFix/>
          </a:blip>
          <a:srcRect/>
          <a:stretch/>
        </p:blipFill>
        <p:spPr>
          <a:xfrm rot="-771354">
            <a:off x="133747" y="251904"/>
            <a:ext cx="1344276" cy="1759524"/>
          </a:xfrm>
          <a:prstGeom prst="rect">
            <a:avLst/>
          </a:prstGeom>
          <a:noFill/>
          <a:ln>
            <a:noFill/>
          </a:ln>
        </p:spPr>
      </p:pic>
      <p:sp>
        <p:nvSpPr>
          <p:cNvPr id="191" name="Google Shape;191;p12"/>
          <p:cNvSpPr/>
          <p:nvPr/>
        </p:nvSpPr>
        <p:spPr>
          <a:xfrm>
            <a:off x="9809962" y="4337322"/>
            <a:ext cx="2239617" cy="1107996"/>
          </a:xfrm>
          <a:prstGeom prst="wedgeEllipseCallout">
            <a:avLst>
              <a:gd name="adj1" fmla="val -68171"/>
              <a:gd name="adj2" fmla="val 31307"/>
            </a:avLst>
          </a:prstGeom>
          <a:solidFill>
            <a:srgbClr val="DAE3F3"/>
          </a:solidFill>
          <a:ln w="12700" cap="flat" cmpd="sng">
            <a:solidFill>
              <a:srgbClr val="31538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2" name="Google Shape;192;p12"/>
          <p:cNvSpPr txBox="1"/>
          <p:nvPr/>
        </p:nvSpPr>
        <p:spPr>
          <a:xfrm>
            <a:off x="10273787" y="4505566"/>
            <a:ext cx="1311965"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dirty="0">
                <a:solidFill>
                  <a:schemeClr val="dk1"/>
                </a:solidFill>
                <a:latin typeface="SassoonPrimaryInfant" pitchFamily="2" charset="0"/>
                <a:sym typeface="Arial"/>
              </a:rPr>
              <a:t>What is a stack?</a:t>
            </a:r>
            <a:endParaRPr dirty="0">
              <a:latin typeface="SassoonPrimaryInfant" pitchFamily="2" charset="0"/>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8"/>
          <p:cNvSpPr txBox="1"/>
          <p:nvPr/>
        </p:nvSpPr>
        <p:spPr>
          <a:xfrm>
            <a:off x="3419893" y="693812"/>
            <a:ext cx="8191313"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dirty="0">
                <a:solidFill>
                  <a:schemeClr val="dk1"/>
                </a:solidFill>
                <a:latin typeface="SassoonPrimaryInfant" pitchFamily="2" charset="0"/>
                <a:sym typeface="Arial"/>
              </a:rPr>
              <a:t>2. Talk about the front cover, share title and read blurb. </a:t>
            </a:r>
            <a:br>
              <a:rPr lang="en-GB" sz="3200" dirty="0">
                <a:solidFill>
                  <a:schemeClr val="dk1"/>
                </a:solidFill>
                <a:latin typeface="SassoonPrimaryInfant" pitchFamily="2" charset="0"/>
                <a:sym typeface="Arial"/>
              </a:rPr>
            </a:br>
            <a:r>
              <a:rPr lang="en-GB" sz="3200" i="1" dirty="0">
                <a:solidFill>
                  <a:srgbClr val="00B0F0"/>
                </a:solidFill>
                <a:latin typeface="SassoonPrimaryInfant" pitchFamily="2" charset="0"/>
                <a:sym typeface="Arial"/>
              </a:rPr>
              <a:t>What do you think this book will be about?</a:t>
            </a:r>
            <a:endParaRPr sz="3200" dirty="0">
              <a:solidFill>
                <a:srgbClr val="00B0F0"/>
              </a:solidFill>
              <a:latin typeface="Calibri"/>
              <a:ea typeface="Calibri"/>
              <a:cs typeface="Calibri"/>
              <a:sym typeface="Calibri"/>
            </a:endParaRPr>
          </a:p>
        </p:txBody>
      </p:sp>
      <p:pic>
        <p:nvPicPr>
          <p:cNvPr id="198" name="Google Shape;198;p18"/>
          <p:cNvPicPr preferRelativeResize="0"/>
          <p:nvPr/>
        </p:nvPicPr>
        <p:blipFill rotWithShape="1">
          <a:blip r:embed="rId3">
            <a:alphaModFix/>
          </a:blip>
          <a:srcRect l="13512" t="1579" r="7920" b="5003"/>
          <a:stretch/>
        </p:blipFill>
        <p:spPr>
          <a:xfrm>
            <a:off x="1538705" y="2342960"/>
            <a:ext cx="3762375" cy="4460655"/>
          </a:xfrm>
          <a:prstGeom prst="rect">
            <a:avLst/>
          </a:prstGeom>
          <a:noFill/>
          <a:ln>
            <a:noFill/>
          </a:ln>
        </p:spPr>
      </p:pic>
      <p:pic>
        <p:nvPicPr>
          <p:cNvPr id="199" name="Google Shape;199;p18" descr="Rigby Star Gui Phonic Opportunity Readers Green: Elvis &amp; The Space Junk  Pupil Bk (Single) - Star Phonics Opportunity Readers (Paperback)"/>
          <p:cNvPicPr preferRelativeResize="0"/>
          <p:nvPr/>
        </p:nvPicPr>
        <p:blipFill rotWithShape="1">
          <a:blip r:embed="rId4">
            <a:alphaModFix/>
          </a:blip>
          <a:srcRect/>
          <a:stretch/>
        </p:blipFill>
        <p:spPr>
          <a:xfrm rot="-298147">
            <a:off x="351342" y="125996"/>
            <a:ext cx="2833726" cy="3709065"/>
          </a:xfrm>
          <a:prstGeom prst="rect">
            <a:avLst/>
          </a:prstGeom>
          <a:noFill/>
          <a:ln>
            <a:noFill/>
          </a:ln>
        </p:spPr>
      </p:pic>
      <p:sp>
        <p:nvSpPr>
          <p:cNvPr id="200" name="Google Shape;200;p18"/>
          <p:cNvSpPr txBox="1"/>
          <p:nvPr/>
        </p:nvSpPr>
        <p:spPr>
          <a:xfrm>
            <a:off x="6096000" y="2162908"/>
            <a:ext cx="6096000" cy="41549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2400" b="1" i="1" dirty="0">
                <a:solidFill>
                  <a:schemeClr val="dk1"/>
                </a:solidFill>
                <a:latin typeface="SassoonPrimaryInfant" pitchFamily="2" charset="0"/>
                <a:sym typeface="Arial"/>
              </a:rPr>
            </a:br>
            <a:r>
              <a:rPr lang="en-GB" sz="2800" dirty="0">
                <a:solidFill>
                  <a:schemeClr val="dk1"/>
                </a:solidFill>
                <a:latin typeface="SassoonPrimaryInfant" pitchFamily="2" charset="0"/>
                <a:sym typeface="Arial"/>
              </a:rPr>
              <a:t>3. </a:t>
            </a:r>
            <a:r>
              <a:rPr lang="en-GB" sz="3200" dirty="0">
                <a:solidFill>
                  <a:schemeClr val="dk1"/>
                </a:solidFill>
                <a:latin typeface="SassoonPrimaryInfant" pitchFamily="2" charset="0"/>
                <a:sym typeface="Arial"/>
              </a:rPr>
              <a:t>Look through pictures together to try and tell the story.</a:t>
            </a:r>
            <a:endParaRPr dirty="0">
              <a:latin typeface="SassoonPrimaryInfant" pitchFamily="2" charset="0"/>
            </a:endParaRPr>
          </a:p>
          <a:p>
            <a:pPr marL="0" marR="0" lvl="0" indent="0" algn="l" rtl="0">
              <a:spcBef>
                <a:spcPts val="0"/>
              </a:spcBef>
              <a:spcAft>
                <a:spcPts val="0"/>
              </a:spcAft>
              <a:buNone/>
            </a:pPr>
            <a:br>
              <a:rPr lang="en-GB" sz="3200" dirty="0">
                <a:solidFill>
                  <a:schemeClr val="dk1"/>
                </a:solidFill>
                <a:latin typeface="SassoonPrimaryInfant" pitchFamily="2" charset="0"/>
                <a:sym typeface="Arial"/>
              </a:rPr>
            </a:br>
            <a:r>
              <a:rPr lang="en-GB" sz="3200" i="1" dirty="0">
                <a:solidFill>
                  <a:srgbClr val="00B0F0"/>
                </a:solidFill>
                <a:latin typeface="SassoonPrimaryInfant" pitchFamily="2" charset="0"/>
                <a:sym typeface="Arial"/>
              </a:rPr>
              <a:t>What can you see? What do you notice? What do you think is happening?</a:t>
            </a:r>
            <a:br>
              <a:rPr lang="en-GB" sz="3200" i="1" dirty="0">
                <a:solidFill>
                  <a:srgbClr val="FF0000"/>
                </a:solidFill>
                <a:latin typeface="SassoonPrimaryInfant" pitchFamily="2" charset="0"/>
                <a:sym typeface="Arial"/>
              </a:rPr>
            </a:br>
            <a:endParaRPr sz="12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1"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31"/>
          <p:cNvPicPr preferRelativeResize="0"/>
          <p:nvPr/>
        </p:nvPicPr>
        <p:blipFill rotWithShape="1">
          <a:blip r:embed="rId3">
            <a:alphaModFix/>
          </a:blip>
          <a:srcRect/>
          <a:stretch/>
        </p:blipFill>
        <p:spPr>
          <a:xfrm rot="-449274">
            <a:off x="282225" y="448382"/>
            <a:ext cx="2896028" cy="3038602"/>
          </a:xfrm>
          <a:prstGeom prst="rect">
            <a:avLst/>
          </a:prstGeom>
          <a:noFill/>
          <a:ln>
            <a:noFill/>
          </a:ln>
        </p:spPr>
      </p:pic>
      <p:sp>
        <p:nvSpPr>
          <p:cNvPr id="206" name="Google Shape;206;p31"/>
          <p:cNvSpPr txBox="1"/>
          <p:nvPr/>
        </p:nvSpPr>
        <p:spPr>
          <a:xfrm>
            <a:off x="3363896" y="495746"/>
            <a:ext cx="8828104" cy="41549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i="1" dirty="0">
                <a:solidFill>
                  <a:schemeClr val="dk1"/>
                </a:solidFill>
                <a:latin typeface="SassoonPrimaryInfant" pitchFamily="2" charset="0"/>
                <a:sym typeface="Arial"/>
              </a:rPr>
              <a:t>4</a:t>
            </a:r>
            <a:r>
              <a:rPr lang="en-GB" sz="2400" dirty="0">
                <a:solidFill>
                  <a:schemeClr val="dk1"/>
                </a:solidFill>
                <a:latin typeface="SassoonPrimaryInfant" pitchFamily="2" charset="0"/>
                <a:sym typeface="Arial"/>
              </a:rPr>
              <a:t>. Read together if it is a struggle, and then ask your child to try again with more independence. </a:t>
            </a:r>
            <a:br>
              <a:rPr lang="en-GB" sz="2400" dirty="0">
                <a:solidFill>
                  <a:schemeClr val="dk1"/>
                </a:solidFill>
                <a:latin typeface="SassoonPrimaryInfant" pitchFamily="2" charset="0"/>
                <a:sym typeface="Arial"/>
              </a:rPr>
            </a:br>
            <a:r>
              <a:rPr lang="en-GB" sz="2400" i="1" dirty="0">
                <a:solidFill>
                  <a:srgbClr val="00B0F0"/>
                </a:solidFill>
                <a:latin typeface="SassoonPrimaryInfant" pitchFamily="2" charset="0"/>
                <a:sym typeface="Arial"/>
              </a:rPr>
              <a:t>Lots of smiles/praise…I like the way you…..</a:t>
            </a:r>
            <a:endParaRPr sz="2400" dirty="0">
              <a:solidFill>
                <a:srgbClr val="00B0F0"/>
              </a:solidFill>
              <a:latin typeface="SassoonPrimaryInfant" pitchFamily="2" charset="0"/>
              <a:sym typeface="Arial"/>
            </a:endParaRPr>
          </a:p>
          <a:p>
            <a:pPr marL="0" marR="0" lvl="0" indent="0" algn="l" rtl="0">
              <a:spcBef>
                <a:spcPts val="0"/>
              </a:spcBef>
              <a:spcAft>
                <a:spcPts val="0"/>
              </a:spcAft>
              <a:buNone/>
            </a:pPr>
            <a:br>
              <a:rPr lang="en-GB" sz="2400" dirty="0">
                <a:solidFill>
                  <a:schemeClr val="dk1"/>
                </a:solidFill>
                <a:latin typeface="SassoonPrimaryInfant" pitchFamily="2" charset="0"/>
                <a:sym typeface="Arial"/>
              </a:rPr>
            </a:br>
            <a:r>
              <a:rPr lang="en-GB" sz="2400" dirty="0">
                <a:solidFill>
                  <a:schemeClr val="dk1"/>
                </a:solidFill>
                <a:latin typeface="SassoonPrimaryInfant" pitchFamily="2" charset="0"/>
                <a:sym typeface="Arial"/>
              </a:rPr>
              <a:t>5. Move onto next page and repeat until you feel your child needs a break. </a:t>
            </a:r>
            <a:br>
              <a:rPr lang="en-GB" sz="2400" dirty="0">
                <a:solidFill>
                  <a:schemeClr val="dk1"/>
                </a:solidFill>
                <a:latin typeface="SassoonPrimaryInfant" pitchFamily="2" charset="0"/>
                <a:sym typeface="Arial"/>
              </a:rPr>
            </a:br>
            <a:endParaRPr sz="240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dirty="0">
                <a:solidFill>
                  <a:schemeClr val="dk1"/>
                </a:solidFill>
                <a:latin typeface="SassoonPrimaryInfant" pitchFamily="2" charset="0"/>
                <a:sym typeface="Arial"/>
              </a:rPr>
              <a:t>6. When your child has achieved independence in their reading, look at intonation.</a:t>
            </a:r>
            <a:br>
              <a:rPr lang="en-GB" sz="2400" dirty="0">
                <a:solidFill>
                  <a:schemeClr val="dk1"/>
                </a:solidFill>
                <a:latin typeface="SassoonPrimaryInfant" pitchFamily="2" charset="0"/>
                <a:sym typeface="Arial"/>
              </a:rPr>
            </a:br>
            <a:r>
              <a:rPr lang="en-GB" sz="2400" i="1" dirty="0">
                <a:solidFill>
                  <a:srgbClr val="00B0F0"/>
                </a:solidFill>
                <a:latin typeface="SassoonPrimaryInfant" pitchFamily="2" charset="0"/>
                <a:sym typeface="Arial"/>
              </a:rPr>
              <a:t>When does a text need to be whispered, exclaimed, slower or faster? Maybe try voices for characters. Are they using the punctuation?</a:t>
            </a:r>
            <a:endParaRPr sz="2400" dirty="0">
              <a:solidFill>
                <a:srgbClr val="00B0F0"/>
              </a:solidFill>
              <a:latin typeface="Calibri"/>
              <a:ea typeface="Calibri"/>
              <a:cs typeface="Calibri"/>
              <a:sym typeface="Calibri"/>
            </a:endParaRPr>
          </a:p>
        </p:txBody>
      </p:sp>
      <p:sp>
        <p:nvSpPr>
          <p:cNvPr id="207" name="Google Shape;207;p31"/>
          <p:cNvSpPr txBox="1"/>
          <p:nvPr/>
        </p:nvSpPr>
        <p:spPr>
          <a:xfrm>
            <a:off x="195263" y="4650730"/>
            <a:ext cx="11801474" cy="20621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rgbClr val="002060"/>
                </a:solidFill>
                <a:latin typeface="SassoonPrimaryInfant" pitchFamily="2" charset="0"/>
                <a:sym typeface="Arial"/>
              </a:rPr>
              <a:t>The most important thing is to enjoy reading experiences, talking about characters and what is happening. If your child is positive about reading, it unlocks all of the curriculum for them.</a:t>
            </a:r>
            <a:endParaRPr dirty="0">
              <a:latin typeface="SassoonPrimaryInfant"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p:nvPr/>
        </p:nvSpPr>
        <p:spPr>
          <a:xfrm>
            <a:off x="3592898" y="0"/>
            <a:ext cx="536089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chemeClr val="dk1"/>
                </a:solidFill>
                <a:latin typeface="SassoonPrimaryInfant" pitchFamily="2" charset="0"/>
                <a:sym typeface="Arial"/>
              </a:rPr>
              <a:t>Home Reading</a:t>
            </a:r>
            <a:endParaRPr sz="4800" b="1" i="0" u="none" strike="noStrike" cap="none" dirty="0">
              <a:solidFill>
                <a:srgbClr val="000000"/>
              </a:solidFill>
              <a:latin typeface="SassoonPrimaryInfant" pitchFamily="2" charset="0"/>
              <a:sym typeface="Arial"/>
            </a:endParaRPr>
          </a:p>
        </p:txBody>
      </p:sp>
      <p:sp>
        <p:nvSpPr>
          <p:cNvPr id="213" name="Google Shape;213;p32"/>
          <p:cNvSpPr txBox="1"/>
          <p:nvPr/>
        </p:nvSpPr>
        <p:spPr>
          <a:xfrm>
            <a:off x="384461" y="2101302"/>
            <a:ext cx="11423077" cy="3693288"/>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GB" sz="3200" b="0" i="0" u="none" strike="noStrike" cap="none" dirty="0">
                <a:solidFill>
                  <a:schemeClr val="dk1"/>
                </a:solidFill>
                <a:latin typeface="SassoonPrimaryInfant" pitchFamily="2" charset="0"/>
                <a:sym typeface="Arial"/>
              </a:rPr>
              <a:t>Early reading habits have been shown to lead to better academic performance and a lifelong love of learning. </a:t>
            </a:r>
            <a:endParaRPr dirty="0">
              <a:latin typeface="SassoonPrimaryInfant" pitchFamily="2" charset="0"/>
            </a:endParaRPr>
          </a:p>
          <a:p>
            <a:pPr marL="0" marR="0" lvl="0" indent="0" algn="just" rtl="0">
              <a:lnSpc>
                <a:spcPct val="100000"/>
              </a:lnSpc>
              <a:spcBef>
                <a:spcPts val="0"/>
              </a:spcBef>
              <a:spcAft>
                <a:spcPts val="0"/>
              </a:spcAft>
              <a:buClr>
                <a:srgbClr val="000000"/>
              </a:buClr>
              <a:buSzPts val="2000"/>
              <a:buFont typeface="Arial"/>
              <a:buNone/>
            </a:pPr>
            <a:endParaRPr sz="3200" dirty="0">
              <a:solidFill>
                <a:schemeClr val="dk1"/>
              </a:solidFill>
              <a:latin typeface="SassoonPrimaryInfant" pitchFamily="2" charset="0"/>
              <a:sym typeface="Arial"/>
            </a:endParaRPr>
          </a:p>
          <a:p>
            <a:pPr marL="0" marR="0" lvl="0" indent="0" algn="ctr" rtl="0">
              <a:lnSpc>
                <a:spcPct val="100000"/>
              </a:lnSpc>
              <a:spcBef>
                <a:spcPts val="0"/>
              </a:spcBef>
              <a:spcAft>
                <a:spcPts val="0"/>
              </a:spcAft>
              <a:buClr>
                <a:srgbClr val="000000"/>
              </a:buClr>
              <a:buSzPts val="2000"/>
              <a:buFont typeface="Arial"/>
              <a:buNone/>
            </a:pPr>
            <a:r>
              <a:rPr lang="en-GB" sz="4400" b="0" i="0" u="none" strike="noStrike" cap="none" dirty="0">
                <a:solidFill>
                  <a:srgbClr val="002060"/>
                </a:solidFill>
                <a:latin typeface="SassoonPrimaryInfant" pitchFamily="2" charset="0"/>
                <a:sym typeface="Arial"/>
              </a:rPr>
              <a:t>By encouraging reading, you help your child to develop the skills and curiosity needed to succeed in school and beyond.</a:t>
            </a:r>
            <a:endParaRPr dirty="0">
              <a:latin typeface="SassoonPrimaryInfant" pitchFamily="2" charset="0"/>
            </a:endParaRPr>
          </a:p>
        </p:txBody>
      </p:sp>
      <p:pic>
        <p:nvPicPr>
          <p:cNvPr id="214" name="Google Shape;214;p32"/>
          <p:cNvPicPr preferRelativeResize="0"/>
          <p:nvPr/>
        </p:nvPicPr>
        <p:blipFill rotWithShape="1">
          <a:blip r:embed="rId3">
            <a:alphaModFix/>
          </a:blip>
          <a:srcRect/>
          <a:stretch/>
        </p:blipFill>
        <p:spPr>
          <a:xfrm>
            <a:off x="214202" y="108125"/>
            <a:ext cx="1535085" cy="1806813"/>
          </a:xfrm>
          <a:prstGeom prst="rect">
            <a:avLst/>
          </a:prstGeom>
          <a:noFill/>
          <a:ln>
            <a:noFill/>
          </a:ln>
        </p:spPr>
      </p:pic>
      <p:pic>
        <p:nvPicPr>
          <p:cNvPr id="215" name="Google Shape;215;p32"/>
          <p:cNvPicPr preferRelativeResize="0"/>
          <p:nvPr/>
        </p:nvPicPr>
        <p:blipFill rotWithShape="1">
          <a:blip r:embed="rId3">
            <a:alphaModFix/>
          </a:blip>
          <a:srcRect/>
          <a:stretch/>
        </p:blipFill>
        <p:spPr>
          <a:xfrm>
            <a:off x="10442713" y="0"/>
            <a:ext cx="1535085" cy="18068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21" name="Google Shape;221;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22" name="Google Shape;222;p8"/>
          <p:cNvSpPr txBox="1"/>
          <p:nvPr/>
        </p:nvSpPr>
        <p:spPr>
          <a:xfrm>
            <a:off x="3680595" y="238125"/>
            <a:ext cx="536089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rgbClr val="002060"/>
                </a:solidFill>
                <a:latin typeface="SassoonPrimaryInfant" pitchFamily="2" charset="0"/>
                <a:sym typeface="Arial"/>
              </a:rPr>
              <a:t>Big Questions</a:t>
            </a:r>
            <a:endParaRPr sz="4800" b="1" i="0" u="none" strike="noStrike" cap="none" dirty="0">
              <a:solidFill>
                <a:srgbClr val="002060"/>
              </a:solidFill>
              <a:latin typeface="SassoonPrimaryInfant" pitchFamily="2" charset="0"/>
              <a:sym typeface="Arial"/>
            </a:endParaRPr>
          </a:p>
        </p:txBody>
      </p:sp>
      <p:sp>
        <p:nvSpPr>
          <p:cNvPr id="223" name="Google Shape;223;p8"/>
          <p:cNvSpPr/>
          <p:nvPr/>
        </p:nvSpPr>
        <p:spPr>
          <a:xfrm>
            <a:off x="158808" y="3367524"/>
            <a:ext cx="4234500" cy="1923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rgbClr val="C55A11"/>
                </a:solidFill>
                <a:latin typeface="SassoonPrimaryInfant" pitchFamily="2" charset="0"/>
                <a:sym typeface="Arial"/>
              </a:rPr>
              <a:t>Autumn Term</a:t>
            </a:r>
            <a:endParaRPr dirty="0">
              <a:latin typeface="SassoonPrimaryInfant" pitchFamily="2" charset="0"/>
            </a:endParaRPr>
          </a:p>
          <a:p>
            <a:pPr marL="0" marR="0" lvl="0" indent="0" algn="ctr" rtl="0">
              <a:spcBef>
                <a:spcPts val="0"/>
              </a:spcBef>
              <a:spcAft>
                <a:spcPts val="0"/>
              </a:spcAft>
              <a:buNone/>
            </a:pPr>
            <a:endParaRPr sz="1100" b="1" dirty="0">
              <a:solidFill>
                <a:srgbClr val="C55A11"/>
              </a:solidFill>
              <a:latin typeface="SassoonPrimaryInfant" pitchFamily="2" charset="0"/>
              <a:sym typeface="Arial"/>
            </a:endParaRPr>
          </a:p>
          <a:p>
            <a:pPr marL="0" marR="0" lvl="0" indent="0" algn="ctr" rtl="0">
              <a:spcBef>
                <a:spcPts val="0"/>
              </a:spcBef>
              <a:spcAft>
                <a:spcPts val="0"/>
              </a:spcAft>
              <a:buNone/>
            </a:pPr>
            <a:r>
              <a:rPr lang="en-GB" sz="3600" b="1" dirty="0">
                <a:solidFill>
                  <a:srgbClr val="C55A11"/>
                </a:solidFill>
                <a:latin typeface="SassoonPrimaryInfant" pitchFamily="2" charset="0"/>
                <a:sym typeface="Arial"/>
              </a:rPr>
              <a:t>How can we make </a:t>
            </a:r>
            <a:endParaRPr dirty="0">
              <a:latin typeface="SassoonPrimaryInfant" pitchFamily="2" charset="0"/>
            </a:endParaRPr>
          </a:p>
          <a:p>
            <a:pPr marL="0" marR="0" lvl="0" indent="0" algn="ctr" rtl="0">
              <a:spcBef>
                <a:spcPts val="0"/>
              </a:spcBef>
              <a:spcAft>
                <a:spcPts val="0"/>
              </a:spcAft>
              <a:buNone/>
            </a:pPr>
            <a:r>
              <a:rPr lang="en-GB" sz="3600" b="1" dirty="0">
                <a:solidFill>
                  <a:srgbClr val="C55A11"/>
                </a:solidFill>
                <a:latin typeface="SassoonPrimaryInfant" pitchFamily="2" charset="0"/>
                <a:sym typeface="Arial"/>
              </a:rPr>
              <a:t>others welcome?</a:t>
            </a:r>
            <a:endParaRPr dirty="0">
              <a:latin typeface="SassoonPrimaryInfant" pitchFamily="2" charset="0"/>
            </a:endParaRPr>
          </a:p>
        </p:txBody>
      </p:sp>
      <p:sp>
        <p:nvSpPr>
          <p:cNvPr id="224" name="Google Shape;224;p8"/>
          <p:cNvSpPr/>
          <p:nvPr/>
        </p:nvSpPr>
        <p:spPr>
          <a:xfrm>
            <a:off x="8245205" y="3275124"/>
            <a:ext cx="3402300" cy="19235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rgbClr val="00B050"/>
                </a:solidFill>
                <a:latin typeface="SassoonPrimaryInfant" pitchFamily="2" charset="0"/>
                <a:sym typeface="Arial"/>
              </a:rPr>
              <a:t>Spring Term</a:t>
            </a:r>
            <a:endParaRPr dirty="0">
              <a:latin typeface="SassoonPrimaryInfant" pitchFamily="2" charset="0"/>
            </a:endParaRPr>
          </a:p>
          <a:p>
            <a:pPr marL="0" marR="0" lvl="0" indent="0" algn="ctr" rtl="0">
              <a:spcBef>
                <a:spcPts val="0"/>
              </a:spcBef>
              <a:spcAft>
                <a:spcPts val="0"/>
              </a:spcAft>
              <a:buNone/>
            </a:pPr>
            <a:endParaRPr sz="1100" b="1" dirty="0">
              <a:solidFill>
                <a:srgbClr val="00B050"/>
              </a:solidFill>
              <a:latin typeface="SassoonPrimaryInfant" pitchFamily="2" charset="0"/>
              <a:sym typeface="Arial"/>
            </a:endParaRPr>
          </a:p>
          <a:p>
            <a:pPr marL="0" marR="0" lvl="0" indent="0" algn="ctr" rtl="0">
              <a:spcBef>
                <a:spcPts val="0"/>
              </a:spcBef>
              <a:spcAft>
                <a:spcPts val="0"/>
              </a:spcAft>
              <a:buNone/>
            </a:pPr>
            <a:r>
              <a:rPr lang="en-GB" sz="3600" b="1" dirty="0">
                <a:solidFill>
                  <a:srgbClr val="00B050"/>
                </a:solidFill>
                <a:latin typeface="SassoonPrimaryInfant" pitchFamily="2" charset="0"/>
                <a:sym typeface="Arial"/>
              </a:rPr>
              <a:t>Does everyone </a:t>
            </a:r>
            <a:endParaRPr dirty="0">
              <a:latin typeface="SassoonPrimaryInfant" pitchFamily="2" charset="0"/>
            </a:endParaRPr>
          </a:p>
          <a:p>
            <a:pPr marL="0" marR="0" lvl="0" indent="0" algn="ctr" rtl="0">
              <a:spcBef>
                <a:spcPts val="0"/>
              </a:spcBef>
              <a:spcAft>
                <a:spcPts val="0"/>
              </a:spcAft>
              <a:buNone/>
            </a:pPr>
            <a:r>
              <a:rPr lang="en-GB" sz="3600" b="1" dirty="0">
                <a:solidFill>
                  <a:srgbClr val="00B050"/>
                </a:solidFill>
                <a:latin typeface="SassoonPrimaryInfant" pitchFamily="2" charset="0"/>
                <a:sym typeface="Arial"/>
              </a:rPr>
              <a:t>feel the same?</a:t>
            </a:r>
            <a:endParaRPr dirty="0">
              <a:latin typeface="SassoonPrimaryInfant" pitchFamily="2" charset="0"/>
            </a:endParaRPr>
          </a:p>
        </p:txBody>
      </p:sp>
      <p:sp>
        <p:nvSpPr>
          <p:cNvPr id="225" name="Google Shape;225;p8"/>
          <p:cNvSpPr/>
          <p:nvPr/>
        </p:nvSpPr>
        <p:spPr>
          <a:xfrm>
            <a:off x="4303301" y="3182718"/>
            <a:ext cx="3797700" cy="21082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b="1" cap="none" dirty="0">
                <a:solidFill>
                  <a:schemeClr val="accent4"/>
                </a:solidFill>
                <a:latin typeface="SassoonPrimaryInfant" pitchFamily="2" charset="0"/>
                <a:sym typeface="Arial"/>
              </a:rPr>
              <a:t>Summer Term</a:t>
            </a:r>
            <a:endParaRPr dirty="0">
              <a:latin typeface="SassoonPrimaryInfant" pitchFamily="2" charset="0"/>
            </a:endParaRPr>
          </a:p>
          <a:p>
            <a:pPr marL="0" marR="0" lvl="0" indent="0" algn="ctr" rtl="0">
              <a:spcBef>
                <a:spcPts val="0"/>
              </a:spcBef>
              <a:spcAft>
                <a:spcPts val="0"/>
              </a:spcAft>
              <a:buNone/>
            </a:pPr>
            <a:endParaRPr sz="1100" b="1" cap="none" dirty="0">
              <a:solidFill>
                <a:schemeClr val="accent4"/>
              </a:solidFill>
              <a:latin typeface="SassoonPrimaryInfant" pitchFamily="2" charset="0"/>
              <a:sym typeface="Arial"/>
            </a:endParaRPr>
          </a:p>
          <a:p>
            <a:pPr marL="0" marR="0" lvl="0" indent="0" algn="ctr" rtl="0">
              <a:spcBef>
                <a:spcPts val="0"/>
              </a:spcBef>
              <a:spcAft>
                <a:spcPts val="0"/>
              </a:spcAft>
              <a:buNone/>
            </a:pPr>
            <a:r>
              <a:rPr lang="en-GB" sz="4000" b="1" cap="none" dirty="0">
                <a:solidFill>
                  <a:schemeClr val="accent4"/>
                </a:solidFill>
                <a:latin typeface="SassoonPrimaryInfant" pitchFamily="2" charset="0"/>
                <a:sym typeface="Arial"/>
              </a:rPr>
              <a:t>Is there a place</a:t>
            </a:r>
            <a:endParaRPr dirty="0">
              <a:latin typeface="SassoonPrimaryInfant" pitchFamily="2" charset="0"/>
            </a:endParaRPr>
          </a:p>
          <a:p>
            <a:pPr marL="0" marR="0" lvl="0" indent="0" algn="ctr" rtl="0">
              <a:spcBef>
                <a:spcPts val="0"/>
              </a:spcBef>
              <a:spcAft>
                <a:spcPts val="0"/>
              </a:spcAft>
              <a:buNone/>
            </a:pPr>
            <a:r>
              <a:rPr lang="en-GB" sz="4000" b="1" cap="none" dirty="0">
                <a:solidFill>
                  <a:schemeClr val="accent4"/>
                </a:solidFill>
                <a:latin typeface="SassoonPrimaryInfant" pitchFamily="2" charset="0"/>
                <a:sym typeface="Arial"/>
              </a:rPr>
              <a:t>for everything?</a:t>
            </a:r>
            <a:endParaRPr sz="4000" b="1" cap="none" dirty="0">
              <a:solidFill>
                <a:schemeClr val="accent4"/>
              </a:solidFill>
              <a:latin typeface="Calibri"/>
              <a:ea typeface="Calibri"/>
              <a:cs typeface="Calibri"/>
              <a:sym typeface="Calibri"/>
            </a:endParaRPr>
          </a:p>
        </p:txBody>
      </p:sp>
      <p:sp>
        <p:nvSpPr>
          <p:cNvPr id="226" name="Google Shape;226;p8"/>
          <p:cNvSpPr txBox="1"/>
          <p:nvPr/>
        </p:nvSpPr>
        <p:spPr>
          <a:xfrm>
            <a:off x="158800" y="1858975"/>
            <a:ext cx="9979500" cy="80403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dirty="0">
                <a:solidFill>
                  <a:schemeClr val="dk1"/>
                </a:solidFill>
                <a:highlight>
                  <a:srgbClr val="FFFFFF"/>
                </a:highlight>
                <a:latin typeface="SassoonPrimaryInfant" pitchFamily="2" charset="0"/>
              </a:rPr>
              <a:t>‘Big’ questions overarch each term within each year group. In order to answer the questions, children will need to draw upon the</a:t>
            </a:r>
            <a:endParaRPr sz="1200" dirty="0">
              <a:solidFill>
                <a:schemeClr val="dk1"/>
              </a:solidFill>
              <a:highlight>
                <a:srgbClr val="FFFFFF"/>
              </a:highlight>
              <a:latin typeface="SassoonPrimaryInfant" pitchFamily="2" charset="0"/>
            </a:endParaRPr>
          </a:p>
          <a:p>
            <a:pPr marL="0" lvl="0" indent="0" algn="l" rtl="0">
              <a:lnSpc>
                <a:spcPct val="115000"/>
              </a:lnSpc>
              <a:spcBef>
                <a:spcPts val="0"/>
              </a:spcBef>
              <a:spcAft>
                <a:spcPts val="0"/>
              </a:spcAft>
              <a:buNone/>
            </a:pPr>
            <a:endParaRPr sz="1100" dirty="0">
              <a:solidFill>
                <a:schemeClr val="dk1"/>
              </a:solidFill>
              <a:latin typeface="SassoonPrimaryInfant" pitchFamily="2" charset="0"/>
            </a:endParaRPr>
          </a:p>
          <a:p>
            <a:pPr marL="0" lvl="0" indent="0" algn="l" rtl="0">
              <a:lnSpc>
                <a:spcPct val="115000"/>
              </a:lnSpc>
              <a:spcBef>
                <a:spcPts val="0"/>
              </a:spcBef>
              <a:spcAft>
                <a:spcPts val="0"/>
              </a:spcAft>
              <a:buNone/>
            </a:pPr>
            <a:r>
              <a:rPr lang="en-GB" sz="1200" dirty="0">
                <a:solidFill>
                  <a:schemeClr val="dk1"/>
                </a:solidFill>
                <a:highlight>
                  <a:srgbClr val="FFFFFF"/>
                </a:highlight>
                <a:latin typeface="SassoonPrimaryInfant" pitchFamily="2" charset="0"/>
              </a:rPr>
              <a:t>knowledge, skills and understanding gained throughout the term</a:t>
            </a:r>
            <a:endParaRPr sz="1200" dirty="0">
              <a:solidFill>
                <a:schemeClr val="dk1"/>
              </a:solidFill>
              <a:highlight>
                <a:srgbClr val="FFFFFF"/>
              </a:highlight>
              <a:latin typeface="SassoonPrimaryInfant"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g3fa6264dbdc_0_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sp>
        <p:nvSpPr>
          <p:cNvPr id="232" name="Google Shape;232;g3fa6264dbdc_0_1"/>
          <p:cNvSpPr txBox="1"/>
          <p:nvPr/>
        </p:nvSpPr>
        <p:spPr>
          <a:xfrm>
            <a:off x="2599448" y="297399"/>
            <a:ext cx="7088354"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400" b="1" u="sng" dirty="0">
                <a:solidFill>
                  <a:schemeClr val="dk1"/>
                </a:solidFill>
                <a:latin typeface="SassoonPrimaryInfant" pitchFamily="2" charset="0"/>
                <a:sym typeface="Arial"/>
              </a:rPr>
              <a:t>Curriculum Information</a:t>
            </a:r>
            <a:endParaRPr sz="4400" b="1" i="0" u="none" strike="noStrike" cap="none" dirty="0">
              <a:solidFill>
                <a:srgbClr val="000000"/>
              </a:solidFill>
              <a:latin typeface="SassoonPrimaryInfant" pitchFamily="2" charset="0"/>
              <a:sym typeface="Arial"/>
            </a:endParaRPr>
          </a:p>
        </p:txBody>
      </p:sp>
      <p:sp>
        <p:nvSpPr>
          <p:cNvPr id="233" name="Google Shape;233;g3fa6264dbdc_0_1"/>
          <p:cNvSpPr txBox="1"/>
          <p:nvPr/>
        </p:nvSpPr>
        <p:spPr>
          <a:xfrm>
            <a:off x="94834" y="201613"/>
            <a:ext cx="8876887" cy="45858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3200" b="0" dirty="0">
                <a:solidFill>
                  <a:schemeClr val="dk1"/>
                </a:solidFill>
                <a:latin typeface="SassoonPrimaryInfant" pitchFamily="2" charset="0"/>
                <a:sym typeface="Arial"/>
              </a:rPr>
            </a:br>
            <a:br>
              <a:rPr lang="en-GB" sz="3200" b="0" dirty="0">
                <a:solidFill>
                  <a:schemeClr val="dk1"/>
                </a:solidFill>
                <a:latin typeface="SassoonPrimaryInfant" pitchFamily="2" charset="0"/>
                <a:sym typeface="Arial"/>
              </a:rPr>
            </a:br>
            <a:r>
              <a:rPr lang="en-GB" sz="3200" b="0" dirty="0">
                <a:solidFill>
                  <a:schemeClr val="dk1"/>
                </a:solidFill>
                <a:latin typeface="SassoonPrimaryInfant" pitchFamily="2" charset="0"/>
                <a:sym typeface="Arial"/>
              </a:rPr>
              <a:t>The </a:t>
            </a:r>
            <a:r>
              <a:rPr lang="en-GB" sz="3200" dirty="0">
                <a:solidFill>
                  <a:schemeClr val="dk1"/>
                </a:solidFill>
                <a:latin typeface="SassoonPrimaryInfant" pitchFamily="2" charset="0"/>
                <a:sym typeface="Arial"/>
              </a:rPr>
              <a:t>B</a:t>
            </a:r>
            <a:r>
              <a:rPr lang="en-GB" sz="3200" b="0" dirty="0">
                <a:solidFill>
                  <a:schemeClr val="dk1"/>
                </a:solidFill>
                <a:latin typeface="SassoonPrimaryInfant" pitchFamily="2" charset="0"/>
                <a:sym typeface="Arial"/>
              </a:rPr>
              <a:t>rookdale </a:t>
            </a:r>
            <a:r>
              <a:rPr lang="en-GB" sz="3200" dirty="0">
                <a:solidFill>
                  <a:schemeClr val="dk1"/>
                </a:solidFill>
                <a:latin typeface="SassoonPrimaryInfant" pitchFamily="2" charset="0"/>
                <a:sym typeface="Arial"/>
              </a:rPr>
              <a:t>P</a:t>
            </a:r>
            <a:r>
              <a:rPr lang="en-GB" sz="3200" b="0" dirty="0">
                <a:solidFill>
                  <a:schemeClr val="dk1"/>
                </a:solidFill>
                <a:latin typeface="SassoonPrimaryInfant" pitchFamily="2" charset="0"/>
                <a:sym typeface="Arial"/>
              </a:rPr>
              <a:t>rimary School Website has all our curriculum information</a:t>
            </a:r>
            <a:endParaRPr dirty="0">
              <a:latin typeface="SassoonPrimaryInfant" pitchFamily="2" charset="0"/>
            </a:endParaRPr>
          </a:p>
          <a:p>
            <a:pPr marL="0" marR="0" lvl="0" indent="0" algn="l" rtl="0">
              <a:spcBef>
                <a:spcPts val="0"/>
              </a:spcBef>
              <a:spcAft>
                <a:spcPts val="0"/>
              </a:spcAft>
              <a:buNone/>
            </a:pPr>
            <a:br>
              <a:rPr lang="en-GB" sz="3200" b="0" dirty="0">
                <a:solidFill>
                  <a:schemeClr val="dk1"/>
                </a:solidFill>
                <a:latin typeface="SassoonPrimaryInfant" pitchFamily="2" charset="0"/>
                <a:sym typeface="Arial"/>
              </a:rPr>
            </a:br>
            <a:r>
              <a:rPr lang="en-GB" sz="3200" b="0" i="0" u="sng" strike="noStrike" dirty="0">
                <a:solidFill>
                  <a:srgbClr val="434343"/>
                </a:solidFill>
                <a:latin typeface="SassoonPrimaryInfant" pitchFamily="2" charset="0"/>
                <a:sym typeface="Arial"/>
                <a:hlinkClick r:id="rId4">
                  <a:extLst>
                    <a:ext uri="{A12FA001-AC4F-418D-AE19-62706E023703}">
                      <ahyp:hlinkClr xmlns:ahyp="http://schemas.microsoft.com/office/drawing/2018/hyperlinkcolor" val="tx"/>
                    </a:ext>
                  </a:extLst>
                </a:hlinkClick>
              </a:rPr>
              <a:t>https://www.brookdaleprimaryschool.co.uk/Learning/Our-Curriculum/</a:t>
            </a:r>
            <a:r>
              <a:rPr lang="en-GB" sz="3200" b="0" i="0" u="none" strike="noStrike" dirty="0">
                <a:solidFill>
                  <a:srgbClr val="434343"/>
                </a:solidFill>
                <a:latin typeface="SassoonPrimaryInfant" pitchFamily="2" charset="0"/>
                <a:sym typeface="Arial"/>
              </a:rPr>
              <a:t> </a:t>
            </a:r>
            <a:endParaRPr sz="3200" b="0" dirty="0">
              <a:solidFill>
                <a:schemeClr val="dk1"/>
              </a:solidFill>
              <a:latin typeface="SassoonPrimaryInfant" pitchFamily="2" charset="0"/>
              <a:sym typeface="Arial"/>
            </a:endParaRPr>
          </a:p>
          <a:p>
            <a:pPr marL="0" marR="0" lvl="0" indent="0" algn="l" rtl="0">
              <a:spcBef>
                <a:spcPts val="0"/>
              </a:spcBef>
              <a:spcAft>
                <a:spcPts val="0"/>
              </a:spcAft>
              <a:buNone/>
            </a:pPr>
            <a:br>
              <a:rPr lang="en-GB" sz="3200" b="0" dirty="0">
                <a:solidFill>
                  <a:schemeClr val="dk1"/>
                </a:solidFill>
                <a:latin typeface="SassoonPrimaryInfant" pitchFamily="2" charset="0"/>
                <a:sym typeface="Arial"/>
              </a:rPr>
            </a:br>
            <a:br>
              <a:rPr lang="en-GB" sz="1800" dirty="0">
                <a:solidFill>
                  <a:schemeClr val="dk1"/>
                </a:solidFill>
                <a:latin typeface="Calibri"/>
                <a:ea typeface="Calibri"/>
                <a:cs typeface="Calibri"/>
                <a:sym typeface="Calibri"/>
              </a:rPr>
            </a:br>
            <a:endParaRPr sz="1800" dirty="0">
              <a:solidFill>
                <a:schemeClr val="dk1"/>
              </a:solidFill>
              <a:latin typeface="Calibri"/>
              <a:ea typeface="Calibri"/>
              <a:cs typeface="Calibri"/>
              <a:sym typeface="Calibri"/>
            </a:endParaRPr>
          </a:p>
        </p:txBody>
      </p:sp>
      <p:pic>
        <p:nvPicPr>
          <p:cNvPr id="234" name="Google Shape;234;g3fa6264dbdc_0_1"/>
          <p:cNvPicPr preferRelativeResize="0"/>
          <p:nvPr/>
        </p:nvPicPr>
        <p:blipFill rotWithShape="1">
          <a:blip r:embed="rId5">
            <a:alphaModFix/>
          </a:blip>
          <a:srcRect/>
          <a:stretch/>
        </p:blipFill>
        <p:spPr>
          <a:xfrm>
            <a:off x="2758240" y="643903"/>
            <a:ext cx="9033110" cy="58896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33" descr="Brookdale Primary School"/>
          <p:cNvPicPr preferRelativeResize="0"/>
          <p:nvPr/>
        </p:nvPicPr>
        <p:blipFill rotWithShape="1">
          <a:blip r:embed="rId3">
            <a:alphaModFix/>
          </a:blip>
          <a:srcRect/>
          <a:stretch/>
        </p:blipFill>
        <p:spPr>
          <a:xfrm>
            <a:off x="10502345" y="201613"/>
            <a:ext cx="1451529" cy="1489075"/>
          </a:xfrm>
          <a:prstGeom prst="rect">
            <a:avLst/>
          </a:prstGeom>
          <a:noFill/>
          <a:ln>
            <a:noFill/>
          </a:ln>
        </p:spPr>
      </p:pic>
      <p:pic>
        <p:nvPicPr>
          <p:cNvPr id="240" name="Google Shape;240;p33" descr="Brookdale Primary School"/>
          <p:cNvPicPr preferRelativeResize="0"/>
          <p:nvPr/>
        </p:nvPicPr>
        <p:blipFill rotWithShape="1">
          <a:blip r:embed="rId3">
            <a:alphaModFix/>
          </a:blip>
          <a:srcRect/>
          <a:stretch/>
        </p:blipFill>
        <p:spPr>
          <a:xfrm>
            <a:off x="112229" y="168275"/>
            <a:ext cx="1451528" cy="1522413"/>
          </a:xfrm>
          <a:prstGeom prst="rect">
            <a:avLst/>
          </a:prstGeom>
          <a:noFill/>
          <a:ln>
            <a:noFill/>
          </a:ln>
        </p:spPr>
      </p:pic>
      <p:pic>
        <p:nvPicPr>
          <p:cNvPr id="241" name="Google Shape;241;p33"/>
          <p:cNvPicPr preferRelativeResize="0"/>
          <p:nvPr/>
        </p:nvPicPr>
        <p:blipFill rotWithShape="1">
          <a:blip r:embed="rId4">
            <a:alphaModFix/>
          </a:blip>
          <a:srcRect/>
          <a:stretch/>
        </p:blipFill>
        <p:spPr>
          <a:xfrm>
            <a:off x="2274239" y="209430"/>
            <a:ext cx="7643522" cy="6325148"/>
          </a:xfrm>
          <a:prstGeom prst="rect">
            <a:avLst/>
          </a:prstGeom>
          <a:noFill/>
          <a:ln>
            <a:noFill/>
          </a:ln>
        </p:spPr>
      </p:pic>
      <p:pic>
        <p:nvPicPr>
          <p:cNvPr id="242" name="Google Shape;242;p33"/>
          <p:cNvPicPr preferRelativeResize="0"/>
          <p:nvPr/>
        </p:nvPicPr>
        <p:blipFill rotWithShape="1">
          <a:blip r:embed="rId5">
            <a:alphaModFix/>
          </a:blip>
          <a:srcRect/>
          <a:stretch/>
        </p:blipFill>
        <p:spPr>
          <a:xfrm>
            <a:off x="5777948" y="47719"/>
            <a:ext cx="6414052" cy="6648570"/>
          </a:xfrm>
          <a:prstGeom prst="rect">
            <a:avLst/>
          </a:prstGeom>
          <a:noFill/>
          <a:ln>
            <a:noFill/>
          </a:ln>
        </p:spPr>
      </p:pic>
      <p:pic>
        <p:nvPicPr>
          <p:cNvPr id="243" name="Google Shape;243;p33"/>
          <p:cNvPicPr preferRelativeResize="0"/>
          <p:nvPr/>
        </p:nvPicPr>
        <p:blipFill rotWithShape="1">
          <a:blip r:embed="rId5">
            <a:alphaModFix/>
          </a:blip>
          <a:srcRect t="51405"/>
          <a:stretch/>
        </p:blipFill>
        <p:spPr>
          <a:xfrm>
            <a:off x="408109" y="603884"/>
            <a:ext cx="11375781" cy="573013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g3fa6264dbdc_0_8" descr="Brookdale Primary School"/>
          <p:cNvPicPr preferRelativeResize="0"/>
          <p:nvPr/>
        </p:nvPicPr>
        <p:blipFill rotWithShape="1">
          <a:blip r:embed="rId3">
            <a:alphaModFix/>
          </a:blip>
          <a:srcRect/>
          <a:stretch/>
        </p:blipFill>
        <p:spPr>
          <a:xfrm>
            <a:off x="21566" y="117913"/>
            <a:ext cx="1230382" cy="1356147"/>
          </a:xfrm>
          <a:prstGeom prst="rect">
            <a:avLst/>
          </a:prstGeom>
          <a:noFill/>
          <a:ln>
            <a:noFill/>
          </a:ln>
        </p:spPr>
      </p:pic>
      <p:sp>
        <p:nvSpPr>
          <p:cNvPr id="249" name="Google Shape;249;g3fa6264dbdc_0_8"/>
          <p:cNvSpPr txBox="1"/>
          <p:nvPr/>
        </p:nvSpPr>
        <p:spPr>
          <a:xfrm>
            <a:off x="2164169" y="266137"/>
            <a:ext cx="8357813"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u="sng" dirty="0">
                <a:solidFill>
                  <a:schemeClr val="dk1"/>
                </a:solidFill>
                <a:latin typeface="SassoonPrimaryInfant" pitchFamily="2" charset="0"/>
                <a:sym typeface="Arial"/>
              </a:rPr>
              <a:t>Adapting learning to support your child</a:t>
            </a:r>
            <a:endParaRPr sz="1400" b="1" i="0" u="none" strike="noStrike" cap="none" dirty="0">
              <a:solidFill>
                <a:srgbClr val="000000"/>
              </a:solidFill>
              <a:latin typeface="SassoonPrimaryInfant" pitchFamily="2" charset="0"/>
              <a:sym typeface="Arial"/>
            </a:endParaRPr>
          </a:p>
        </p:txBody>
      </p:sp>
      <p:sp>
        <p:nvSpPr>
          <p:cNvPr id="250" name="Google Shape;250;g3fa6264dbdc_0_8"/>
          <p:cNvSpPr txBox="1"/>
          <p:nvPr/>
        </p:nvSpPr>
        <p:spPr>
          <a:xfrm>
            <a:off x="3481599" y="1468502"/>
            <a:ext cx="8628388" cy="110795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GB" sz="2400" dirty="0">
                <a:solidFill>
                  <a:schemeClr val="dk1"/>
                </a:solidFill>
                <a:latin typeface="SassoonPrimaryInfant" pitchFamily="2" charset="0"/>
                <a:sym typeface="Arial"/>
              </a:rPr>
              <a:t>The Universal Adaptations document on the website     </a:t>
            </a:r>
            <a:endParaRPr dirty="0">
              <a:latin typeface="SassoonPrimaryInfant" pitchFamily="2" charset="0"/>
            </a:endParaRPr>
          </a:p>
          <a:p>
            <a:pPr marL="0" marR="0" lvl="0" indent="0" algn="r" rtl="0">
              <a:lnSpc>
                <a:spcPct val="100000"/>
              </a:lnSpc>
              <a:spcBef>
                <a:spcPts val="0"/>
              </a:spcBef>
              <a:spcAft>
                <a:spcPts val="0"/>
              </a:spcAft>
              <a:buClr>
                <a:srgbClr val="000000"/>
              </a:buClr>
              <a:buSzPts val="1800"/>
              <a:buFont typeface="Arial"/>
              <a:buNone/>
            </a:pPr>
            <a:r>
              <a:rPr lang="en-GB" sz="2400" u="sng" dirty="0">
                <a:solidFill>
                  <a:schemeClr val="hlink"/>
                </a:solidFill>
                <a:latin typeface="SassoonPrimaryInfant" pitchFamily="2" charset="0"/>
                <a:sym typeface="Arial"/>
                <a:hlinkClick r:id="rId4"/>
              </a:rPr>
              <a:t>https://www.brookdaleprimaryschool.co.uk/Learning/SEND/</a:t>
            </a:r>
            <a:r>
              <a:rPr lang="en-GB" sz="2400" dirty="0">
                <a:solidFill>
                  <a:schemeClr val="dk1"/>
                </a:solidFill>
                <a:latin typeface="SassoonPrimaryInfant" pitchFamily="2" charset="0"/>
                <a:sym typeface="Arial"/>
              </a:rPr>
              <a:t>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1800" dirty="0">
              <a:solidFill>
                <a:schemeClr val="dk1"/>
              </a:solidFill>
              <a:latin typeface="Calibri"/>
              <a:ea typeface="Calibri"/>
              <a:cs typeface="Calibri"/>
              <a:sym typeface="Calibri"/>
            </a:endParaRPr>
          </a:p>
        </p:txBody>
      </p:sp>
      <p:sp>
        <p:nvSpPr>
          <p:cNvPr id="251" name="Google Shape;251;g3fa6264dbdc_0_8"/>
          <p:cNvSpPr txBox="1"/>
          <p:nvPr/>
        </p:nvSpPr>
        <p:spPr>
          <a:xfrm>
            <a:off x="188849" y="5841840"/>
            <a:ext cx="12003300"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000" b="1" dirty="0">
                <a:solidFill>
                  <a:schemeClr val="dk1"/>
                </a:solidFill>
                <a:latin typeface="SassoonPrimaryInfant" pitchFamily="2" charset="0"/>
                <a:sym typeface="Arial"/>
              </a:rPr>
              <a:t>If your child is not able to access learning despite all of the adaptations, then they will have a learning support plan managed by the class teacher and the SENCo to support their learning further.</a:t>
            </a:r>
            <a:endParaRPr dirty="0">
              <a:latin typeface="SassoonPrimaryInfant" pitchFamily="2" charset="0"/>
            </a:endParaRPr>
          </a:p>
        </p:txBody>
      </p:sp>
      <p:pic>
        <p:nvPicPr>
          <p:cNvPr id="252" name="Google Shape;252;g3fa6264dbdc_0_8" descr="Guided Math: Single Student Workbooks, Manipulatives | hand2mind Blog"/>
          <p:cNvPicPr preferRelativeResize="0"/>
          <p:nvPr/>
        </p:nvPicPr>
        <p:blipFill rotWithShape="1">
          <a:blip r:embed="rId5">
            <a:alphaModFix/>
          </a:blip>
          <a:srcRect l="4174" t="4187" r="6191"/>
          <a:stretch/>
        </p:blipFill>
        <p:spPr>
          <a:xfrm>
            <a:off x="304699" y="2055253"/>
            <a:ext cx="2994434" cy="2133218"/>
          </a:xfrm>
          <a:prstGeom prst="rect">
            <a:avLst/>
          </a:prstGeom>
          <a:noFill/>
          <a:ln>
            <a:noFill/>
          </a:ln>
        </p:spPr>
      </p:pic>
      <p:pic>
        <p:nvPicPr>
          <p:cNvPr id="253" name="Google Shape;253;g3fa6264dbdc_0_8"/>
          <p:cNvPicPr preferRelativeResize="0"/>
          <p:nvPr/>
        </p:nvPicPr>
        <p:blipFill rotWithShape="1">
          <a:blip r:embed="rId6">
            <a:alphaModFix/>
          </a:blip>
          <a:srcRect/>
          <a:stretch/>
        </p:blipFill>
        <p:spPr>
          <a:xfrm rot="430933">
            <a:off x="1178755" y="2625749"/>
            <a:ext cx="2421691" cy="419211"/>
          </a:xfrm>
          <a:prstGeom prst="rect">
            <a:avLst/>
          </a:prstGeom>
          <a:noFill/>
          <a:ln>
            <a:noFill/>
          </a:ln>
        </p:spPr>
      </p:pic>
      <p:pic>
        <p:nvPicPr>
          <p:cNvPr id="254" name="Google Shape;254;g3fa6264dbdc_0_8" descr="Jumbo Magnetic QuietShape® Foam Ten Frames with Counters - Set of 2 with 20  Counters"/>
          <p:cNvPicPr preferRelativeResize="0"/>
          <p:nvPr/>
        </p:nvPicPr>
        <p:blipFill rotWithShape="1">
          <a:blip r:embed="rId7">
            <a:alphaModFix/>
          </a:blip>
          <a:srcRect t="17708" b="16618"/>
          <a:stretch/>
        </p:blipFill>
        <p:spPr>
          <a:xfrm>
            <a:off x="1251948" y="3018410"/>
            <a:ext cx="1171704" cy="769511"/>
          </a:xfrm>
          <a:prstGeom prst="rect">
            <a:avLst/>
          </a:prstGeom>
          <a:noFill/>
          <a:ln>
            <a:noFill/>
          </a:ln>
        </p:spPr>
      </p:pic>
      <p:pic>
        <p:nvPicPr>
          <p:cNvPr id="255" name="Google Shape;255;g3fa6264dbdc_0_8"/>
          <p:cNvPicPr preferRelativeResize="0"/>
          <p:nvPr/>
        </p:nvPicPr>
        <p:blipFill rotWithShape="1">
          <a:blip r:embed="rId8">
            <a:alphaModFix/>
          </a:blip>
          <a:srcRect/>
          <a:stretch/>
        </p:blipFill>
        <p:spPr>
          <a:xfrm rot="391271">
            <a:off x="7660534" y="2858455"/>
            <a:ext cx="2955031" cy="2077890"/>
          </a:xfrm>
          <a:prstGeom prst="rect">
            <a:avLst/>
          </a:prstGeom>
          <a:noFill/>
          <a:ln>
            <a:noFill/>
          </a:ln>
        </p:spPr>
      </p:pic>
      <p:pic>
        <p:nvPicPr>
          <p:cNvPr id="256" name="Google Shape;256;g3fa6264dbdc_0_8"/>
          <p:cNvPicPr preferRelativeResize="0"/>
          <p:nvPr/>
        </p:nvPicPr>
        <p:blipFill rotWithShape="1">
          <a:blip r:embed="rId9">
            <a:alphaModFix/>
          </a:blip>
          <a:srcRect/>
          <a:stretch/>
        </p:blipFill>
        <p:spPr>
          <a:xfrm>
            <a:off x="10521967" y="3787936"/>
            <a:ext cx="1582209" cy="1918429"/>
          </a:xfrm>
          <a:prstGeom prst="rect">
            <a:avLst/>
          </a:prstGeom>
          <a:noFill/>
          <a:ln>
            <a:noFill/>
          </a:ln>
        </p:spPr>
      </p:pic>
      <p:pic>
        <p:nvPicPr>
          <p:cNvPr id="257" name="Google Shape;257;g3fa6264dbdc_0_8"/>
          <p:cNvPicPr preferRelativeResize="0"/>
          <p:nvPr/>
        </p:nvPicPr>
        <p:blipFill rotWithShape="1">
          <a:blip r:embed="rId10">
            <a:alphaModFix/>
          </a:blip>
          <a:srcRect/>
          <a:stretch/>
        </p:blipFill>
        <p:spPr>
          <a:xfrm>
            <a:off x="11079719" y="2583755"/>
            <a:ext cx="959861" cy="1675154"/>
          </a:xfrm>
          <a:prstGeom prst="rect">
            <a:avLst/>
          </a:prstGeom>
          <a:noFill/>
          <a:ln>
            <a:noFill/>
          </a:ln>
        </p:spPr>
      </p:pic>
      <p:pic>
        <p:nvPicPr>
          <p:cNvPr id="258" name="Google Shape;258;g3fa6264dbdc_0_8"/>
          <p:cNvPicPr preferRelativeResize="0"/>
          <p:nvPr/>
        </p:nvPicPr>
        <p:blipFill rotWithShape="1">
          <a:blip r:embed="rId11">
            <a:alphaModFix/>
          </a:blip>
          <a:srcRect/>
          <a:stretch/>
        </p:blipFill>
        <p:spPr>
          <a:xfrm>
            <a:off x="259201" y="4418175"/>
            <a:ext cx="1721223" cy="1107950"/>
          </a:xfrm>
          <a:prstGeom prst="rect">
            <a:avLst/>
          </a:prstGeom>
          <a:noFill/>
          <a:ln>
            <a:noFill/>
          </a:ln>
        </p:spPr>
      </p:pic>
      <p:sp>
        <p:nvSpPr>
          <p:cNvPr id="259" name="Google Shape;259;g3fa6264dbdc_0_8"/>
          <p:cNvSpPr txBox="1"/>
          <p:nvPr/>
        </p:nvSpPr>
        <p:spPr>
          <a:xfrm>
            <a:off x="3299137" y="2576456"/>
            <a:ext cx="3907800" cy="34162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Word Mats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Dictated sentences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r>
              <a:rPr lang="en-GB" sz="2400" dirty="0">
                <a:solidFill>
                  <a:srgbClr val="000000"/>
                </a:solidFill>
                <a:latin typeface="SassoonPrimaryInfant" pitchFamily="2" charset="0"/>
                <a:sym typeface="Arial"/>
              </a:rPr>
              <a:t>K</a:t>
            </a:r>
            <a:r>
              <a:rPr lang="en-GB" sz="2400" b="0" i="0" u="none" strike="noStrike" dirty="0">
                <a:solidFill>
                  <a:srgbClr val="000000"/>
                </a:solidFill>
                <a:latin typeface="SassoonPrimaryInfant" pitchFamily="2" charset="0"/>
                <a:sym typeface="Arial"/>
              </a:rPr>
              <a:t>ey vocabulary displays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Targeted Intervention groups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Modelling</a:t>
            </a:r>
            <a:endParaRPr dirty="0">
              <a:latin typeface="SassoonPrimaryInfant" pitchFamily="2" charset="0"/>
            </a:endParaRPr>
          </a:p>
          <a:p>
            <a:pPr marL="0" marR="0" lvl="0" indent="0" algn="ctr" rtl="0">
              <a:spcBef>
                <a:spcPts val="0"/>
              </a:spcBef>
              <a:spcAft>
                <a:spcPts val="0"/>
              </a:spcAft>
              <a:buNone/>
            </a:pPr>
            <a:r>
              <a:rPr lang="en-GB" sz="2400" dirty="0">
                <a:solidFill>
                  <a:srgbClr val="000000"/>
                </a:solidFill>
                <a:latin typeface="SassoonPrimaryInfant" pitchFamily="2" charset="0"/>
                <a:sym typeface="Arial"/>
              </a:rPr>
              <a:t>Scaffolding</a:t>
            </a:r>
            <a:endParaRPr sz="2400" b="0" i="0" u="none" strike="noStrike" dirty="0">
              <a:solidFill>
                <a:srgbClr val="000000"/>
              </a:solidFill>
              <a:latin typeface="SassoonPrimaryInfant" pitchFamily="2" charset="0"/>
              <a:sym typeface="Arial"/>
            </a:endParaRPr>
          </a:p>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Working Walls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r>
              <a:rPr lang="en-GB" sz="2400" b="0" i="0" u="none" strike="noStrike" dirty="0">
                <a:solidFill>
                  <a:srgbClr val="000000"/>
                </a:solidFill>
                <a:latin typeface="SassoonPrimaryInfant" pitchFamily="2" charset="0"/>
                <a:sym typeface="Arial"/>
              </a:rPr>
              <a:t>Manipulatives</a:t>
            </a:r>
            <a:endParaRPr sz="2400" b="0" dirty="0">
              <a:solidFill>
                <a:schemeClr val="dk1"/>
              </a:solidFill>
              <a:latin typeface="SassoonPrimaryInfant" pitchFamily="2" charset="0"/>
              <a:sym typeface="Arial"/>
            </a:endParaRPr>
          </a:p>
          <a:p>
            <a:pPr marL="0" marR="0" lvl="0" indent="0" algn="ctr" rtl="0">
              <a:spcBef>
                <a:spcPts val="0"/>
              </a:spcBef>
              <a:spcAft>
                <a:spcPts val="0"/>
              </a:spcAft>
              <a:buNone/>
            </a:pPr>
            <a:endParaRPr sz="2400" b="0" dirty="0">
              <a:solidFill>
                <a:schemeClr val="dk1"/>
              </a:solidFill>
              <a:latin typeface="SassoonPrimaryInfant" pitchFamily="2" charset="0"/>
              <a:sym typeface="Arial"/>
            </a:endParaRPr>
          </a:p>
        </p:txBody>
      </p:sp>
      <p:sp>
        <p:nvSpPr>
          <p:cNvPr id="260" name="Google Shape;260;g3fa6264dbdc_0_8"/>
          <p:cNvSpPr txBox="1"/>
          <p:nvPr/>
        </p:nvSpPr>
        <p:spPr>
          <a:xfrm>
            <a:off x="1251948" y="910636"/>
            <a:ext cx="1095897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400" dirty="0">
                <a:solidFill>
                  <a:schemeClr val="dk1"/>
                </a:solidFill>
                <a:latin typeface="SassoonPrimaryInfant" pitchFamily="2" charset="0"/>
                <a:sym typeface="Arial"/>
              </a:rPr>
              <a:t>Adaptations are made in the classroom to ensure all children can access the learning.</a:t>
            </a:r>
            <a:endParaRPr dirty="0">
              <a:latin typeface="SassoonPrimaryInfant" pitchFamily="2"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9" descr="Brookdale Primary School"/>
          <p:cNvPicPr preferRelativeResize="0"/>
          <p:nvPr/>
        </p:nvPicPr>
        <p:blipFill rotWithShape="1">
          <a:blip r:embed="rId3">
            <a:alphaModFix/>
          </a:blip>
          <a:srcRect/>
          <a:stretch/>
        </p:blipFill>
        <p:spPr>
          <a:xfrm>
            <a:off x="10957559" y="21563"/>
            <a:ext cx="1234441" cy="1356478"/>
          </a:xfrm>
          <a:prstGeom prst="rect">
            <a:avLst/>
          </a:prstGeom>
          <a:noFill/>
          <a:ln>
            <a:noFill/>
          </a:ln>
        </p:spPr>
      </p:pic>
      <p:pic>
        <p:nvPicPr>
          <p:cNvPr id="266" name="Google Shape;266;p9" descr="Brookdale Primary School"/>
          <p:cNvPicPr preferRelativeResize="0"/>
          <p:nvPr/>
        </p:nvPicPr>
        <p:blipFill rotWithShape="1">
          <a:blip r:embed="rId3">
            <a:alphaModFix/>
          </a:blip>
          <a:srcRect/>
          <a:stretch/>
        </p:blipFill>
        <p:spPr>
          <a:xfrm>
            <a:off x="119269" y="89788"/>
            <a:ext cx="1234440" cy="1356478"/>
          </a:xfrm>
          <a:prstGeom prst="rect">
            <a:avLst/>
          </a:prstGeom>
          <a:noFill/>
          <a:ln>
            <a:noFill/>
          </a:ln>
        </p:spPr>
      </p:pic>
      <p:sp>
        <p:nvSpPr>
          <p:cNvPr id="267" name="Google Shape;267;p9"/>
          <p:cNvSpPr txBox="1"/>
          <p:nvPr/>
        </p:nvSpPr>
        <p:spPr>
          <a:xfrm>
            <a:off x="1046458" y="408712"/>
            <a:ext cx="3379694"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000" b="1" i="0" u="sng" strike="noStrike" cap="none" dirty="0">
                <a:solidFill>
                  <a:schemeClr val="dk1"/>
                </a:solidFill>
                <a:latin typeface="SassoonPrimaryInfant" pitchFamily="2" charset="0"/>
                <a:sym typeface="Arial"/>
              </a:rPr>
              <a:t>RSE</a:t>
            </a:r>
            <a:endParaRPr sz="4000" b="1" i="0" u="none" strike="noStrike" cap="none" dirty="0">
              <a:solidFill>
                <a:srgbClr val="000000"/>
              </a:solidFill>
              <a:latin typeface="SassoonPrimaryInfant" pitchFamily="2" charset="0"/>
              <a:sym typeface="Arial"/>
            </a:endParaRPr>
          </a:p>
        </p:txBody>
      </p:sp>
      <p:sp>
        <p:nvSpPr>
          <p:cNvPr id="268" name="Google Shape;268;p9"/>
          <p:cNvSpPr txBox="1"/>
          <p:nvPr/>
        </p:nvSpPr>
        <p:spPr>
          <a:xfrm>
            <a:off x="0" y="5087254"/>
            <a:ext cx="8852304" cy="12464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500" b="1" dirty="0">
                <a:solidFill>
                  <a:schemeClr val="dk1"/>
                </a:solidFill>
                <a:latin typeface="SassoonPrimaryInfant" pitchFamily="2" charset="0"/>
                <a:sym typeface="Arial"/>
              </a:rPr>
              <a:t>Families</a:t>
            </a:r>
            <a:r>
              <a:rPr lang="en-GB" sz="2500" dirty="0">
                <a:solidFill>
                  <a:schemeClr val="dk1"/>
                </a:solidFill>
                <a:latin typeface="SassoonPrimaryInfant" pitchFamily="2" charset="0"/>
                <a:sym typeface="Arial"/>
              </a:rPr>
              <a:t>- celebrate different families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r>
              <a:rPr lang="en-GB" sz="2500" b="1" dirty="0">
                <a:solidFill>
                  <a:schemeClr val="dk1"/>
                </a:solidFill>
                <a:latin typeface="SassoonPrimaryInfant" pitchFamily="2" charset="0"/>
                <a:sym typeface="Arial"/>
              </a:rPr>
              <a:t>Friendships</a:t>
            </a:r>
            <a:r>
              <a:rPr lang="en-GB" sz="2500" dirty="0">
                <a:solidFill>
                  <a:schemeClr val="dk1"/>
                </a:solidFill>
                <a:latin typeface="SassoonPrimaryInfant" pitchFamily="2" charset="0"/>
                <a:sym typeface="Arial"/>
              </a:rPr>
              <a:t>- a healthy friendship</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r>
              <a:rPr lang="en-GB" sz="2500" b="1" dirty="0">
                <a:solidFill>
                  <a:schemeClr val="dk1"/>
                </a:solidFill>
                <a:latin typeface="SassoonPrimaryInfant" pitchFamily="2" charset="0"/>
                <a:sym typeface="Arial"/>
              </a:rPr>
              <a:t>Proper names for body parts- </a:t>
            </a:r>
            <a:r>
              <a:rPr lang="en-GB" sz="2500" dirty="0">
                <a:solidFill>
                  <a:schemeClr val="dk1"/>
                </a:solidFill>
                <a:latin typeface="SassoonPrimaryInfant" pitchFamily="2" charset="0"/>
                <a:sym typeface="Arial"/>
              </a:rPr>
              <a:t>safeguarding</a:t>
            </a:r>
            <a:endParaRPr sz="2500" b="0" i="0" u="none" strike="noStrike" cap="none" dirty="0">
              <a:solidFill>
                <a:schemeClr val="dk1"/>
              </a:solidFill>
              <a:latin typeface="SassoonPrimaryInfant" pitchFamily="2" charset="0"/>
              <a:sym typeface="Arial"/>
            </a:endParaRPr>
          </a:p>
        </p:txBody>
      </p:sp>
      <p:sp>
        <p:nvSpPr>
          <p:cNvPr id="269" name="Google Shape;269;p9"/>
          <p:cNvSpPr txBox="1"/>
          <p:nvPr/>
        </p:nvSpPr>
        <p:spPr>
          <a:xfrm>
            <a:off x="5035974" y="6338238"/>
            <a:ext cx="7354808" cy="98485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2400" b="0" i="0" u="sng" strike="noStrike" cap="none" dirty="0">
                <a:solidFill>
                  <a:schemeClr val="hlink"/>
                </a:solidFill>
                <a:latin typeface="SassoonPrimaryInfant" pitchFamily="2" charset="0"/>
                <a:sym typeface="Arial"/>
                <a:hlinkClick r:id="rId4"/>
              </a:rPr>
              <a:t>https://www.1decision.co.uk/resources/parent-carer-zone</a:t>
            </a:r>
            <a:endParaRPr sz="2400" b="0" i="0" u="none" strike="noStrike" cap="none" dirty="0">
              <a:solidFill>
                <a:srgbClr val="000000"/>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SassoonPrimaryInfant" pitchFamily="2" charset="0"/>
              <a:sym typeface="Arial"/>
            </a:endParaRPr>
          </a:p>
        </p:txBody>
      </p:sp>
      <p:sp>
        <p:nvSpPr>
          <p:cNvPr id="270" name="Google Shape;270;p9"/>
          <p:cNvSpPr txBox="1"/>
          <p:nvPr/>
        </p:nvSpPr>
        <p:spPr>
          <a:xfrm>
            <a:off x="9824498" y="5843409"/>
            <a:ext cx="2266122"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200" dirty="0">
                <a:solidFill>
                  <a:srgbClr val="002060"/>
                </a:solidFill>
                <a:latin typeface="SassoonPrimaryInfant" pitchFamily="2" charset="0"/>
                <a:sym typeface="Arial"/>
              </a:rPr>
              <a:t>P</a:t>
            </a:r>
            <a:r>
              <a:rPr lang="en-GB" sz="3200" b="0" i="0" u="none" strike="noStrike" cap="none" dirty="0">
                <a:solidFill>
                  <a:srgbClr val="002060"/>
                </a:solidFill>
                <a:latin typeface="SassoonPrimaryInfant" pitchFamily="2" charset="0"/>
                <a:sym typeface="Arial"/>
              </a:rPr>
              <a:t>arent zone</a:t>
            </a:r>
            <a:endParaRPr sz="3200" dirty="0">
              <a:solidFill>
                <a:srgbClr val="002060"/>
              </a:solidFill>
              <a:latin typeface="SassoonPrimaryInfant" pitchFamily="2" charset="0"/>
              <a:sym typeface="Arial"/>
            </a:endParaRPr>
          </a:p>
        </p:txBody>
      </p:sp>
      <p:sp>
        <p:nvSpPr>
          <p:cNvPr id="271" name="Google Shape;271;p9"/>
          <p:cNvSpPr txBox="1"/>
          <p:nvPr/>
        </p:nvSpPr>
        <p:spPr>
          <a:xfrm>
            <a:off x="3663509" y="492428"/>
            <a:ext cx="7030581"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400"/>
              <a:buFont typeface="Arial"/>
              <a:buNone/>
            </a:pPr>
            <a:r>
              <a:rPr lang="en-GB" sz="2400" b="1" u="sng" dirty="0">
                <a:solidFill>
                  <a:schemeClr val="dk1"/>
                </a:solidFill>
                <a:latin typeface="SassoonPrimaryInfant" pitchFamily="2" charset="0"/>
                <a:sym typeface="Arial"/>
              </a:rPr>
              <a:t>Relationships Sex and Health Education</a:t>
            </a:r>
            <a:endParaRPr sz="2400" b="1" dirty="0">
              <a:solidFill>
                <a:schemeClr val="dk1"/>
              </a:solidFill>
              <a:latin typeface="SassoonPrimaryInfant" pitchFamily="2" charset="0"/>
              <a:sym typeface="Arial"/>
            </a:endParaRPr>
          </a:p>
        </p:txBody>
      </p:sp>
      <p:pic>
        <p:nvPicPr>
          <p:cNvPr id="272" name="Google Shape;272;p9"/>
          <p:cNvPicPr preferRelativeResize="0"/>
          <p:nvPr/>
        </p:nvPicPr>
        <p:blipFill rotWithShape="1">
          <a:blip r:embed="rId5">
            <a:alphaModFix/>
          </a:blip>
          <a:srcRect/>
          <a:stretch/>
        </p:blipFill>
        <p:spPr>
          <a:xfrm>
            <a:off x="6814806" y="4003566"/>
            <a:ext cx="5158742" cy="1035258"/>
          </a:xfrm>
          <a:prstGeom prst="rect">
            <a:avLst/>
          </a:prstGeom>
          <a:noFill/>
          <a:ln>
            <a:noFill/>
          </a:ln>
        </p:spPr>
      </p:pic>
      <p:pic>
        <p:nvPicPr>
          <p:cNvPr id="273" name="Google Shape;273;p9"/>
          <p:cNvPicPr preferRelativeResize="0"/>
          <p:nvPr/>
        </p:nvPicPr>
        <p:blipFill rotWithShape="1">
          <a:blip r:embed="rId6">
            <a:alphaModFix/>
          </a:blip>
          <a:srcRect/>
          <a:stretch/>
        </p:blipFill>
        <p:spPr>
          <a:xfrm>
            <a:off x="6814806" y="1783660"/>
            <a:ext cx="5123649" cy="1041107"/>
          </a:xfrm>
          <a:prstGeom prst="rect">
            <a:avLst/>
          </a:prstGeom>
          <a:noFill/>
          <a:ln>
            <a:noFill/>
          </a:ln>
        </p:spPr>
      </p:pic>
      <p:pic>
        <p:nvPicPr>
          <p:cNvPr id="274" name="Google Shape;274;p9"/>
          <p:cNvPicPr preferRelativeResize="0"/>
          <p:nvPr/>
        </p:nvPicPr>
        <p:blipFill rotWithShape="1">
          <a:blip r:embed="rId7">
            <a:alphaModFix/>
          </a:blip>
          <a:srcRect/>
          <a:stretch/>
        </p:blipFill>
        <p:spPr>
          <a:xfrm>
            <a:off x="6870554" y="2923768"/>
            <a:ext cx="5094405" cy="1006013"/>
          </a:xfrm>
          <a:prstGeom prst="rect">
            <a:avLst/>
          </a:prstGeom>
          <a:noFill/>
          <a:ln>
            <a:noFill/>
          </a:ln>
        </p:spPr>
      </p:pic>
      <p:pic>
        <p:nvPicPr>
          <p:cNvPr id="275" name="Google Shape;275;p9"/>
          <p:cNvPicPr preferRelativeResize="0"/>
          <p:nvPr/>
        </p:nvPicPr>
        <p:blipFill rotWithShape="1">
          <a:blip r:embed="rId8">
            <a:alphaModFix/>
          </a:blip>
          <a:srcRect/>
          <a:stretch/>
        </p:blipFill>
        <p:spPr>
          <a:xfrm>
            <a:off x="253545" y="1485691"/>
            <a:ext cx="5413387" cy="3553133"/>
          </a:xfrm>
          <a:prstGeom prst="rect">
            <a:avLst/>
          </a:prstGeom>
          <a:noFill/>
          <a:ln>
            <a:noFill/>
          </a:ln>
        </p:spPr>
      </p:pic>
      <p:pic>
        <p:nvPicPr>
          <p:cNvPr id="276" name="Google Shape;276;p9" descr="NSPCC Schools Service - VAST | Professional services for voluntary and community groups"/>
          <p:cNvPicPr preferRelativeResize="0"/>
          <p:nvPr/>
        </p:nvPicPr>
        <p:blipFill rotWithShape="1">
          <a:blip r:embed="rId9">
            <a:alphaModFix/>
          </a:blip>
          <a:srcRect/>
          <a:stretch/>
        </p:blipFill>
        <p:spPr>
          <a:xfrm>
            <a:off x="119269" y="3803558"/>
            <a:ext cx="1096433" cy="1096433"/>
          </a:xfrm>
          <a:prstGeom prst="ellipse">
            <a:avLst/>
          </a:prstGeom>
          <a:noFill/>
          <a:ln>
            <a:noFill/>
          </a:ln>
        </p:spPr>
      </p:pic>
      <p:pic>
        <p:nvPicPr>
          <p:cNvPr id="277" name="Google Shape;277;p9" descr="1decision.co.uk Reviews | Read Customer Service Reviews of 1decision.co.uk"/>
          <p:cNvPicPr preferRelativeResize="0"/>
          <p:nvPr/>
        </p:nvPicPr>
        <p:blipFill rotWithShape="1">
          <a:blip r:embed="rId10">
            <a:alphaModFix/>
          </a:blip>
          <a:srcRect/>
          <a:stretch/>
        </p:blipFill>
        <p:spPr>
          <a:xfrm>
            <a:off x="6082366" y="1482460"/>
            <a:ext cx="1096433" cy="109643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11" descr="Brookdale Primary School"/>
          <p:cNvPicPr preferRelativeResize="0"/>
          <p:nvPr/>
        </p:nvPicPr>
        <p:blipFill rotWithShape="1">
          <a:blip r:embed="rId3">
            <a:alphaModFix/>
          </a:blip>
          <a:srcRect/>
          <a:stretch/>
        </p:blipFill>
        <p:spPr>
          <a:xfrm>
            <a:off x="186240" y="93476"/>
            <a:ext cx="1243634" cy="1431649"/>
          </a:xfrm>
          <a:prstGeom prst="rect">
            <a:avLst/>
          </a:prstGeom>
          <a:noFill/>
          <a:ln>
            <a:noFill/>
          </a:ln>
        </p:spPr>
      </p:pic>
      <p:sp>
        <p:nvSpPr>
          <p:cNvPr id="283" name="Google Shape;283;p11"/>
          <p:cNvSpPr txBox="1"/>
          <p:nvPr/>
        </p:nvSpPr>
        <p:spPr>
          <a:xfrm>
            <a:off x="3463125" y="201613"/>
            <a:ext cx="5361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600" b="1" u="sng" dirty="0">
                <a:solidFill>
                  <a:schemeClr val="dk1"/>
                </a:solidFill>
                <a:latin typeface="SassoonPrimaryInfant" pitchFamily="2" charset="0"/>
                <a:sym typeface="Arial"/>
              </a:rPr>
              <a:t>Fundamental Skills</a:t>
            </a:r>
            <a:endParaRPr sz="3600" b="1" i="0" u="none" strike="noStrike" cap="none" dirty="0">
              <a:solidFill>
                <a:srgbClr val="000000"/>
              </a:solidFill>
              <a:latin typeface="SassoonPrimaryInfant" pitchFamily="2" charset="0"/>
              <a:sym typeface="Arial"/>
            </a:endParaRPr>
          </a:p>
        </p:txBody>
      </p:sp>
      <p:sp>
        <p:nvSpPr>
          <p:cNvPr id="284" name="Google Shape;284;p11"/>
          <p:cNvSpPr txBox="1"/>
          <p:nvPr/>
        </p:nvSpPr>
        <p:spPr>
          <a:xfrm>
            <a:off x="515473" y="1670899"/>
            <a:ext cx="11915065" cy="46781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800" dirty="0">
                <a:solidFill>
                  <a:schemeClr val="dk1"/>
                </a:solidFill>
                <a:latin typeface="SassoonPrimaryInfant" pitchFamily="2" charset="0"/>
                <a:sym typeface="Arial"/>
              </a:rPr>
              <a:t>In each year group we ensure children understand and can apply the most </a:t>
            </a:r>
            <a:r>
              <a:rPr lang="en-GB" sz="2800" b="1" dirty="0">
                <a:solidFill>
                  <a:schemeClr val="dk1"/>
                </a:solidFill>
                <a:latin typeface="SassoonPrimaryInfant" pitchFamily="2" charset="0"/>
                <a:sym typeface="Arial"/>
              </a:rPr>
              <a:t>fundamental skills </a:t>
            </a:r>
            <a:r>
              <a:rPr lang="en-GB" sz="2800" dirty="0">
                <a:solidFill>
                  <a:schemeClr val="dk1"/>
                </a:solidFill>
                <a:latin typeface="SassoonPrimaryInfant" pitchFamily="2" charset="0"/>
                <a:sym typeface="Arial"/>
              </a:rPr>
              <a:t>before they move on to the next stage of learning. Otherwise any future learning will be like ‘building on sand’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8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800" dirty="0">
                <a:solidFill>
                  <a:schemeClr val="dk1"/>
                </a:solidFill>
                <a:latin typeface="SassoonPrimaryInfant" pitchFamily="2" charset="0"/>
                <a:sym typeface="Arial"/>
              </a:rPr>
              <a:t>For some children this means that they will need to revisit and receive additional intervention to help them master skills from previous year groups.</a:t>
            </a:r>
            <a:endParaRPr sz="28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endParaRPr sz="28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800" u="sng" dirty="0">
                <a:solidFill>
                  <a:schemeClr val="hlink"/>
                </a:solidFill>
                <a:latin typeface="SassoonPrimaryInfant" pitchFamily="2" charset="0"/>
                <a:sym typeface="Arial"/>
                <a:hlinkClick r:id="rId4"/>
              </a:rPr>
              <a:t>https://www.brookdaleprimaryschool.co.uk/English/</a:t>
            </a:r>
            <a:r>
              <a:rPr lang="en-GB" sz="2800" dirty="0">
                <a:solidFill>
                  <a:schemeClr val="dk1"/>
                </a:solidFill>
                <a:latin typeface="SassoonPrimaryInfant" pitchFamily="2" charset="0"/>
                <a:sym typeface="Arial"/>
              </a:rPr>
              <a:t>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8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endParaRPr sz="28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dirty="0">
              <a:solidFill>
                <a:schemeClr val="dk1"/>
              </a:solidFill>
              <a:latin typeface="Calibri"/>
              <a:ea typeface="Calibri"/>
              <a:cs typeface="Calibri"/>
              <a:sym typeface="Calibri"/>
            </a:endParaRPr>
          </a:p>
        </p:txBody>
      </p:sp>
      <p:pic>
        <p:nvPicPr>
          <p:cNvPr id="285" name="Google Shape;285;p11" descr="Brookdale Primary School"/>
          <p:cNvPicPr preferRelativeResize="0"/>
          <p:nvPr/>
        </p:nvPicPr>
        <p:blipFill rotWithShape="1">
          <a:blip r:embed="rId3">
            <a:alphaModFix/>
          </a:blip>
          <a:srcRect/>
          <a:stretch/>
        </p:blipFill>
        <p:spPr>
          <a:xfrm>
            <a:off x="10857376" y="93475"/>
            <a:ext cx="1243634" cy="1431649"/>
          </a:xfrm>
          <a:prstGeom prst="rect">
            <a:avLst/>
          </a:prstGeom>
          <a:noFill/>
          <a:ln>
            <a:noFill/>
          </a:ln>
        </p:spPr>
      </p:pic>
      <p:pic>
        <p:nvPicPr>
          <p:cNvPr id="286" name="Google Shape;286;p11"/>
          <p:cNvPicPr preferRelativeResize="0"/>
          <p:nvPr/>
        </p:nvPicPr>
        <p:blipFill rotWithShape="1">
          <a:blip r:embed="rId5">
            <a:alphaModFix/>
          </a:blip>
          <a:srcRect l="10923" t="13351" r="6549" b="18454"/>
          <a:stretch/>
        </p:blipFill>
        <p:spPr>
          <a:xfrm>
            <a:off x="9392588" y="4219231"/>
            <a:ext cx="2464904" cy="2464907"/>
          </a:xfrm>
          <a:prstGeom prst="ellipse">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4"/>
          <p:cNvSpPr txBox="1"/>
          <p:nvPr/>
        </p:nvSpPr>
        <p:spPr>
          <a:xfrm>
            <a:off x="267281" y="370849"/>
            <a:ext cx="3050401" cy="954107"/>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2800" b="0" i="0" dirty="0">
                <a:solidFill>
                  <a:srgbClr val="002060"/>
                </a:solidFill>
                <a:latin typeface="SassoonPrimaryInfant" pitchFamily="2" charset="0"/>
                <a:sym typeface="Arial"/>
              </a:rPr>
              <a:t>Word Meaning and </a:t>
            </a:r>
            <a:endParaRPr dirty="0">
              <a:latin typeface="SassoonPrimaryInfant" pitchFamily="2" charset="0"/>
            </a:endParaRPr>
          </a:p>
          <a:p>
            <a:pPr marL="0" marR="0" lvl="0" indent="0" algn="ctr" rtl="0">
              <a:lnSpc>
                <a:spcPct val="100000"/>
              </a:lnSpc>
              <a:spcBef>
                <a:spcPts val="0"/>
              </a:spcBef>
              <a:spcAft>
                <a:spcPts val="0"/>
              </a:spcAft>
              <a:buClr>
                <a:srgbClr val="000000"/>
              </a:buClr>
              <a:buSzPts val="1800"/>
              <a:buFont typeface="Arial"/>
              <a:buNone/>
            </a:pPr>
            <a:r>
              <a:rPr lang="en-GB" sz="2800" b="0" i="0" dirty="0">
                <a:solidFill>
                  <a:srgbClr val="002060"/>
                </a:solidFill>
                <a:latin typeface="SassoonPrimaryInfant" pitchFamily="2" charset="0"/>
                <a:sym typeface="Arial"/>
              </a:rPr>
              <a:t>Decoding</a:t>
            </a:r>
            <a:endParaRPr sz="2800" dirty="0">
              <a:solidFill>
                <a:srgbClr val="002060"/>
              </a:solidFill>
              <a:latin typeface="SassoonPrimaryInfant" pitchFamily="2" charset="0"/>
              <a:sym typeface="Arial"/>
            </a:endParaRPr>
          </a:p>
        </p:txBody>
      </p:sp>
      <p:sp>
        <p:nvSpPr>
          <p:cNvPr id="292" name="Google Shape;292;p34"/>
          <p:cNvSpPr txBox="1"/>
          <p:nvPr/>
        </p:nvSpPr>
        <p:spPr>
          <a:xfrm>
            <a:off x="768626" y="1612723"/>
            <a:ext cx="2875722" cy="48936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dirty="0">
                <a:solidFill>
                  <a:schemeClr val="dk1"/>
                </a:solidFill>
                <a:latin typeface="SassoonPrimaryInfant" pitchFamily="2" charset="0"/>
                <a:sym typeface="Arial"/>
              </a:rPr>
              <a:t>Checks that the</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text </a:t>
            </a:r>
            <a:r>
              <a:rPr lang="en-GB" sz="2400" b="0" i="0" dirty="0">
                <a:solidFill>
                  <a:srgbClr val="FF0000"/>
                </a:solidFill>
                <a:latin typeface="SassoonPrimaryInfant" pitchFamily="2" charset="0"/>
                <a:sym typeface="Arial"/>
              </a:rPr>
              <a:t>makes sense</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as they read and</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corrects</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inaccurate</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reading.</a:t>
            </a:r>
            <a:endParaRPr dirty="0">
              <a:latin typeface="SassoonPrimaryInfant" pitchFamily="2" charset="0"/>
            </a:endParaRPr>
          </a:p>
          <a:p>
            <a:pPr marL="0" marR="0" lvl="0" indent="0" algn="l" rtl="0">
              <a:spcBef>
                <a:spcPts val="0"/>
              </a:spcBef>
              <a:spcAft>
                <a:spcPts val="0"/>
              </a:spcAft>
              <a:buNone/>
            </a:pPr>
            <a:br>
              <a:rPr lang="en-GB" sz="2400" b="0" i="0" dirty="0">
                <a:solidFill>
                  <a:schemeClr val="dk1"/>
                </a:solidFill>
                <a:latin typeface="SassoonPrimaryInfant" pitchFamily="2" charset="0"/>
                <a:sym typeface="Arial"/>
              </a:rPr>
            </a:br>
            <a:r>
              <a:rPr lang="en-GB" sz="2400" b="0" i="0" dirty="0">
                <a:solidFill>
                  <a:srgbClr val="FF0000"/>
                </a:solidFill>
                <a:latin typeface="SassoonPrimaryInfant" pitchFamily="2" charset="0"/>
                <a:sym typeface="Arial"/>
              </a:rPr>
              <a:t>Discusses word</a:t>
            </a:r>
            <a:br>
              <a:rPr lang="en-GB" sz="2400" b="0" i="0" dirty="0">
                <a:solidFill>
                  <a:srgbClr val="FF0000"/>
                </a:solidFill>
                <a:latin typeface="SassoonPrimaryInfant" pitchFamily="2" charset="0"/>
                <a:sym typeface="Arial"/>
              </a:rPr>
            </a:br>
            <a:r>
              <a:rPr lang="en-GB" sz="2400" b="0" i="0" dirty="0">
                <a:solidFill>
                  <a:srgbClr val="FF0000"/>
                </a:solidFill>
                <a:latin typeface="SassoonPrimaryInfant" pitchFamily="2" charset="0"/>
                <a:sym typeface="Arial"/>
              </a:rPr>
              <a:t>meanings,</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linking new</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meanings to</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those they</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already know</a:t>
            </a:r>
            <a:endParaRPr sz="2400" dirty="0">
              <a:solidFill>
                <a:schemeClr val="dk1"/>
              </a:solidFill>
              <a:latin typeface="SassoonPrimaryInfant" pitchFamily="2" charset="0"/>
              <a:sym typeface="Arial"/>
            </a:endParaRPr>
          </a:p>
        </p:txBody>
      </p:sp>
      <p:sp>
        <p:nvSpPr>
          <p:cNvPr id="293" name="Google Shape;293;p34"/>
          <p:cNvSpPr txBox="1"/>
          <p:nvPr/>
        </p:nvSpPr>
        <p:spPr>
          <a:xfrm>
            <a:off x="4939748" y="2934277"/>
            <a:ext cx="2362200"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dirty="0">
                <a:solidFill>
                  <a:schemeClr val="dk1"/>
                </a:solidFill>
                <a:latin typeface="SassoonPrimaryInfant" pitchFamily="2" charset="0"/>
                <a:sym typeface="Arial"/>
              </a:rPr>
              <a:t>Explains what is</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read in their own</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words.</a:t>
            </a:r>
            <a:endParaRPr dirty="0">
              <a:latin typeface="SassoonPrimaryInfant" pitchFamily="2" charset="0"/>
            </a:endParaRPr>
          </a:p>
          <a:p>
            <a:pPr marL="0" marR="0" lvl="0" indent="0" algn="l" rtl="0">
              <a:spcBef>
                <a:spcPts val="0"/>
              </a:spcBef>
              <a:spcAft>
                <a:spcPts val="0"/>
              </a:spcAft>
              <a:buNone/>
            </a:pPr>
            <a:br>
              <a:rPr lang="en-GB" sz="2400" b="0" i="0" dirty="0">
                <a:solidFill>
                  <a:schemeClr val="dk1"/>
                </a:solidFill>
                <a:latin typeface="SassoonPrimaryInfant" pitchFamily="2" charset="0"/>
                <a:sym typeface="Arial"/>
              </a:rPr>
            </a:br>
            <a:r>
              <a:rPr lang="en-GB" sz="2400" b="0" i="0" dirty="0">
                <a:solidFill>
                  <a:srgbClr val="FF0000"/>
                </a:solidFill>
                <a:latin typeface="SassoonPrimaryInfant" pitchFamily="2" charset="0"/>
                <a:sym typeface="Arial"/>
              </a:rPr>
              <a:t>Recalls main</a:t>
            </a:r>
            <a:br>
              <a:rPr lang="en-GB" sz="2400" b="0" i="0" dirty="0">
                <a:solidFill>
                  <a:srgbClr val="FF0000"/>
                </a:solidFill>
                <a:latin typeface="SassoonPrimaryInfant" pitchFamily="2" charset="0"/>
                <a:sym typeface="Arial"/>
              </a:rPr>
            </a:br>
            <a:r>
              <a:rPr lang="en-GB" sz="2400" b="0" i="0" dirty="0">
                <a:solidFill>
                  <a:srgbClr val="FF0000"/>
                </a:solidFill>
                <a:latin typeface="SassoonPrimaryInfant" pitchFamily="2" charset="0"/>
                <a:sym typeface="Arial"/>
              </a:rPr>
              <a:t>points </a:t>
            </a:r>
            <a:r>
              <a:rPr lang="en-GB" sz="2400" b="0" i="0" dirty="0">
                <a:solidFill>
                  <a:schemeClr val="dk1"/>
                </a:solidFill>
                <a:latin typeface="SassoonPrimaryInfant" pitchFamily="2" charset="0"/>
                <a:sym typeface="Arial"/>
              </a:rPr>
              <a:t>from</a:t>
            </a:r>
            <a:br>
              <a:rPr lang="en-GB" sz="2400" b="0" i="0" dirty="0">
                <a:solidFill>
                  <a:schemeClr val="dk1"/>
                </a:solidFill>
                <a:latin typeface="SassoonPrimaryInfant" pitchFamily="2" charset="0"/>
                <a:sym typeface="Arial"/>
              </a:rPr>
            </a:br>
            <a:r>
              <a:rPr lang="en-GB" sz="2400" b="0" i="0" dirty="0">
                <a:solidFill>
                  <a:schemeClr val="dk1"/>
                </a:solidFill>
                <a:latin typeface="SassoonPrimaryInfant" pitchFamily="2" charset="0"/>
                <a:sym typeface="Arial"/>
              </a:rPr>
              <a:t>fiction and non-</a:t>
            </a:r>
            <a:endParaRPr dirty="0">
              <a:latin typeface="SassoonPrimaryInfant" pitchFamily="2" charset="0"/>
            </a:endParaRPr>
          </a:p>
          <a:p>
            <a:pPr marL="0" marR="0" lvl="0" indent="0" algn="l" rtl="0">
              <a:spcBef>
                <a:spcPts val="0"/>
              </a:spcBef>
              <a:spcAft>
                <a:spcPts val="0"/>
              </a:spcAft>
              <a:buNone/>
            </a:pPr>
            <a:r>
              <a:rPr lang="en-GB" sz="2400" b="0" i="0" dirty="0">
                <a:solidFill>
                  <a:schemeClr val="dk1"/>
                </a:solidFill>
                <a:latin typeface="SassoonPrimaryInfant" pitchFamily="2" charset="0"/>
                <a:sym typeface="Arial"/>
              </a:rPr>
              <a:t>fiction</a:t>
            </a:r>
            <a:endParaRPr sz="2400" dirty="0">
              <a:solidFill>
                <a:schemeClr val="dk1"/>
              </a:solidFill>
              <a:latin typeface="SassoonPrimaryInfant" pitchFamily="2" charset="0"/>
              <a:sym typeface="Arial"/>
            </a:endParaRPr>
          </a:p>
        </p:txBody>
      </p:sp>
      <p:sp>
        <p:nvSpPr>
          <p:cNvPr id="294" name="Google Shape;294;p34"/>
          <p:cNvSpPr txBox="1"/>
          <p:nvPr/>
        </p:nvSpPr>
        <p:spPr>
          <a:xfrm>
            <a:off x="4856922" y="2198447"/>
            <a:ext cx="2445026" cy="52322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800" b="0" i="0" dirty="0">
                <a:solidFill>
                  <a:srgbClr val="002060"/>
                </a:solidFill>
                <a:latin typeface="SassoonPrimaryInfant" pitchFamily="2" charset="0"/>
                <a:sym typeface="Arial"/>
              </a:rPr>
              <a:t>Comprehension</a:t>
            </a:r>
            <a:endParaRPr sz="2800" dirty="0">
              <a:solidFill>
                <a:srgbClr val="002060"/>
              </a:solidFill>
              <a:latin typeface="SassoonPrimaryInfant" pitchFamily="2" charset="0"/>
              <a:sym typeface="Arial"/>
            </a:endParaRPr>
          </a:p>
        </p:txBody>
      </p:sp>
      <p:sp>
        <p:nvSpPr>
          <p:cNvPr id="295" name="Google Shape;295;p34"/>
          <p:cNvSpPr txBox="1"/>
          <p:nvPr/>
        </p:nvSpPr>
        <p:spPr>
          <a:xfrm>
            <a:off x="9115011" y="370849"/>
            <a:ext cx="2679424" cy="954107"/>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2800" b="0" i="0" dirty="0">
                <a:solidFill>
                  <a:srgbClr val="002060"/>
                </a:solidFill>
                <a:latin typeface="SassoonPrimaryInfant" pitchFamily="2" charset="0"/>
                <a:sym typeface="Arial"/>
              </a:rPr>
              <a:t>Comprehension: Inference</a:t>
            </a:r>
            <a:endParaRPr sz="2800" dirty="0">
              <a:solidFill>
                <a:srgbClr val="002060"/>
              </a:solidFill>
              <a:latin typeface="SassoonPrimaryInfant" pitchFamily="2" charset="0"/>
              <a:sym typeface="Arial"/>
            </a:endParaRPr>
          </a:p>
        </p:txBody>
      </p:sp>
      <p:sp>
        <p:nvSpPr>
          <p:cNvPr id="296" name="Google Shape;296;p34"/>
          <p:cNvSpPr txBox="1"/>
          <p:nvPr/>
        </p:nvSpPr>
        <p:spPr>
          <a:xfrm>
            <a:off x="3463125" y="201613"/>
            <a:ext cx="5361000" cy="149267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600" b="1" u="sng" dirty="0">
                <a:solidFill>
                  <a:schemeClr val="dk1"/>
                </a:solidFill>
                <a:latin typeface="SassoonPrimaryInfant" pitchFamily="2" charset="0"/>
                <a:sym typeface="Arial"/>
              </a:rPr>
              <a:t>Fundamental Skills</a:t>
            </a:r>
            <a:endParaRPr dirty="0">
              <a:latin typeface="SassoonPrimaryInfant" pitchFamily="2" charset="0"/>
            </a:endParaRPr>
          </a:p>
          <a:p>
            <a:pPr marL="0" marR="0" lvl="0" indent="0" algn="ctr" rtl="0">
              <a:lnSpc>
                <a:spcPct val="100000"/>
              </a:lnSpc>
              <a:spcBef>
                <a:spcPts val="0"/>
              </a:spcBef>
              <a:spcAft>
                <a:spcPts val="0"/>
              </a:spcAft>
              <a:buClr>
                <a:srgbClr val="000000"/>
              </a:buClr>
              <a:buSzPts val="3200"/>
              <a:buFont typeface="Arial"/>
              <a:buNone/>
            </a:pPr>
            <a:endParaRPr sz="1100" b="1" u="sng" dirty="0">
              <a:solidFill>
                <a:schemeClr val="dk1"/>
              </a:solidFill>
              <a:latin typeface="SassoonPrimaryInfant" pitchFamily="2" charset="0"/>
              <a:sym typeface="Arial"/>
            </a:endParaRPr>
          </a:p>
          <a:p>
            <a:pPr marL="0" marR="0" lvl="0" indent="0" algn="ctr" rtl="0">
              <a:lnSpc>
                <a:spcPct val="100000"/>
              </a:lnSpc>
              <a:spcBef>
                <a:spcPts val="0"/>
              </a:spcBef>
              <a:spcAft>
                <a:spcPts val="0"/>
              </a:spcAft>
              <a:buClr>
                <a:srgbClr val="000000"/>
              </a:buClr>
              <a:buSzPts val="3200"/>
              <a:buFont typeface="Arial"/>
              <a:buNone/>
            </a:pPr>
            <a:r>
              <a:rPr lang="en-GB" sz="4400" i="0" u="sng" strike="noStrike" cap="none" dirty="0">
                <a:solidFill>
                  <a:schemeClr val="dk1"/>
                </a:solidFill>
                <a:latin typeface="SassoonPrimaryInfant" pitchFamily="2" charset="0"/>
                <a:sym typeface="Arial"/>
              </a:rPr>
              <a:t>Reading</a:t>
            </a:r>
            <a:endParaRPr sz="4400" i="0" u="none" strike="noStrike" cap="none" dirty="0">
              <a:solidFill>
                <a:srgbClr val="000000"/>
              </a:solidFill>
              <a:latin typeface="SassoonPrimaryInfant" pitchFamily="2" charset="0"/>
              <a:sym typeface="Arial"/>
            </a:endParaRPr>
          </a:p>
        </p:txBody>
      </p:sp>
      <p:sp>
        <p:nvSpPr>
          <p:cNvPr id="297" name="Google Shape;297;p34"/>
          <p:cNvSpPr txBox="1"/>
          <p:nvPr/>
        </p:nvSpPr>
        <p:spPr>
          <a:xfrm>
            <a:off x="3463125" y="201613"/>
            <a:ext cx="5361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600" b="1" u="sng" dirty="0">
                <a:solidFill>
                  <a:schemeClr val="dk1"/>
                </a:solidFill>
                <a:latin typeface="SassoonPrimaryInfant" pitchFamily="2" charset="0"/>
                <a:sym typeface="Arial"/>
              </a:rPr>
              <a:t>Fundamental Skills</a:t>
            </a:r>
            <a:endParaRPr sz="3600" b="1" i="0" u="none" strike="noStrike" cap="none" dirty="0">
              <a:solidFill>
                <a:srgbClr val="000000"/>
              </a:solidFill>
              <a:latin typeface="SassoonPrimaryInfant" pitchFamily="2" charset="0"/>
              <a:sym typeface="Arial"/>
            </a:endParaRPr>
          </a:p>
        </p:txBody>
      </p:sp>
      <p:sp>
        <p:nvSpPr>
          <p:cNvPr id="298" name="Google Shape;298;p34"/>
          <p:cNvSpPr txBox="1"/>
          <p:nvPr/>
        </p:nvSpPr>
        <p:spPr>
          <a:xfrm>
            <a:off x="9124122" y="1428056"/>
            <a:ext cx="2875722" cy="52629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0" i="0" dirty="0">
                <a:solidFill>
                  <a:schemeClr val="dk1"/>
                </a:solidFill>
                <a:latin typeface="SassoonPrimaryInfant" pitchFamily="2" charset="0"/>
                <a:sym typeface="Arial"/>
              </a:rPr>
              <a:t>Answers </a:t>
            </a:r>
            <a:r>
              <a:rPr lang="en-GB" sz="2400" b="0" i="0" dirty="0">
                <a:solidFill>
                  <a:srgbClr val="FF0000"/>
                </a:solidFill>
                <a:latin typeface="SassoonPrimaryInfant" pitchFamily="2" charset="0"/>
                <a:sym typeface="Arial"/>
              </a:rPr>
              <a:t>simple 'how' and 'why’ questions </a:t>
            </a:r>
            <a:r>
              <a:rPr lang="en-GB" sz="2400" b="0" i="0" dirty="0">
                <a:solidFill>
                  <a:schemeClr val="dk1"/>
                </a:solidFill>
                <a:latin typeface="SassoonPrimaryInfant" pitchFamily="2" charset="0"/>
                <a:sym typeface="Arial"/>
              </a:rPr>
              <a:t>from pictures or text.</a:t>
            </a:r>
            <a:br>
              <a:rPr lang="en-GB" sz="2400" b="0" i="0" dirty="0">
                <a:solidFill>
                  <a:schemeClr val="dk1"/>
                </a:solidFill>
                <a:latin typeface="SassoonPrimaryInfant" pitchFamily="2" charset="0"/>
                <a:sym typeface="Arial"/>
              </a:rPr>
            </a:br>
            <a:endParaRPr sz="2400" b="0" i="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b="0" i="0" dirty="0">
                <a:solidFill>
                  <a:srgbClr val="FF0000"/>
                </a:solidFill>
                <a:latin typeface="SassoonPrimaryInfant" pitchFamily="2" charset="0"/>
                <a:sym typeface="Arial"/>
              </a:rPr>
              <a:t>Discusses</a:t>
            </a:r>
            <a:r>
              <a:rPr lang="en-GB" sz="2400" b="0" i="0" dirty="0">
                <a:solidFill>
                  <a:schemeClr val="dk1"/>
                </a:solidFill>
                <a:latin typeface="SassoonPrimaryInfant" pitchFamily="2" charset="0"/>
                <a:sym typeface="Arial"/>
              </a:rPr>
              <a:t> the actions of </a:t>
            </a:r>
            <a:r>
              <a:rPr lang="en-GB" sz="2400" b="0" i="0" dirty="0">
                <a:solidFill>
                  <a:srgbClr val="FF0000"/>
                </a:solidFill>
                <a:latin typeface="SassoonPrimaryInfant" pitchFamily="2" charset="0"/>
                <a:sym typeface="Arial"/>
              </a:rPr>
              <a:t>characters</a:t>
            </a:r>
            <a:r>
              <a:rPr lang="en-GB" sz="2400" b="0" i="0" dirty="0">
                <a:solidFill>
                  <a:schemeClr val="dk1"/>
                </a:solidFill>
                <a:latin typeface="SassoonPrimaryInfant" pitchFamily="2" charset="0"/>
                <a:sym typeface="Arial"/>
              </a:rPr>
              <a:t> and</a:t>
            </a:r>
            <a:br>
              <a:rPr lang="en-GB" sz="2400" b="0" i="0" dirty="0">
                <a:solidFill>
                  <a:schemeClr val="dk1"/>
                </a:solidFill>
                <a:latin typeface="SassoonPrimaryInfant" pitchFamily="2" charset="0"/>
                <a:sym typeface="Arial"/>
              </a:rPr>
            </a:br>
            <a:r>
              <a:rPr lang="en-GB" sz="2400" b="0" i="0" dirty="0">
                <a:solidFill>
                  <a:srgbClr val="FF0000"/>
                </a:solidFill>
                <a:latin typeface="SassoonPrimaryInfant" pitchFamily="2" charset="0"/>
                <a:sym typeface="Arial"/>
              </a:rPr>
              <a:t>expresses views </a:t>
            </a:r>
            <a:r>
              <a:rPr lang="en-GB" sz="2400" b="0" i="0" dirty="0">
                <a:solidFill>
                  <a:schemeClr val="dk1"/>
                </a:solidFill>
                <a:latin typeface="SassoonPrimaryInfant" pitchFamily="2" charset="0"/>
                <a:sym typeface="Arial"/>
              </a:rPr>
              <a:t>on the basis of what is being said and done.</a:t>
            </a:r>
            <a:br>
              <a:rPr lang="en-GB" sz="2400" b="0" i="0" dirty="0">
                <a:solidFill>
                  <a:schemeClr val="dk1"/>
                </a:solidFill>
                <a:latin typeface="SassoonPrimaryInfant" pitchFamily="2" charset="0"/>
                <a:sym typeface="Arial"/>
              </a:rPr>
            </a:br>
            <a:endParaRPr sz="2400" b="0" i="0" dirty="0">
              <a:solidFill>
                <a:schemeClr val="dk1"/>
              </a:solidFill>
              <a:latin typeface="SassoonPrimaryInfant" pitchFamily="2" charset="0"/>
              <a:sym typeface="Arial"/>
            </a:endParaRPr>
          </a:p>
          <a:p>
            <a:pPr marL="0" marR="0" lvl="0" indent="0" algn="l" rtl="0">
              <a:spcBef>
                <a:spcPts val="0"/>
              </a:spcBef>
              <a:spcAft>
                <a:spcPts val="0"/>
              </a:spcAft>
              <a:buNone/>
            </a:pPr>
            <a:r>
              <a:rPr lang="en-GB" sz="2400" b="0" i="0" dirty="0">
                <a:solidFill>
                  <a:schemeClr val="dk1"/>
                </a:solidFill>
                <a:latin typeface="SassoonPrimaryInfant" pitchFamily="2" charset="0"/>
                <a:sym typeface="Arial"/>
              </a:rPr>
              <a:t>Begins </a:t>
            </a:r>
            <a:r>
              <a:rPr lang="en-GB" sz="2400" b="0" i="0" dirty="0">
                <a:solidFill>
                  <a:srgbClr val="FF0000"/>
                </a:solidFill>
                <a:latin typeface="SassoonPrimaryInfant" pitchFamily="2" charset="0"/>
                <a:sym typeface="Arial"/>
              </a:rPr>
              <a:t>to make predictions </a:t>
            </a:r>
            <a:r>
              <a:rPr lang="en-GB" sz="2400" b="0" i="0" dirty="0">
                <a:solidFill>
                  <a:schemeClr val="dk1"/>
                </a:solidFill>
                <a:latin typeface="SassoonPrimaryInfant" pitchFamily="2" charset="0"/>
                <a:sym typeface="Arial"/>
              </a:rPr>
              <a:t>based on what has been read so far</a:t>
            </a:r>
            <a:endParaRPr sz="2400" dirty="0">
              <a:solidFill>
                <a:schemeClr val="dk1"/>
              </a:solidFill>
              <a:latin typeface="SassoonPrimaryInfant" pitchFamily="2"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5"/>
          <p:cNvSpPr txBox="1"/>
          <p:nvPr/>
        </p:nvSpPr>
        <p:spPr>
          <a:xfrm>
            <a:off x="4373218" y="2646354"/>
            <a:ext cx="4823792" cy="37548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GB" sz="18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Sentence &amp; Structure</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Uses finger spaces between</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words.</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Sounds out words using phonics</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Uses capital letters for a start of a</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sentence</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a:t>
            </a:r>
            <a:r>
              <a:rPr lang="en-GB" sz="2000" i="0" dirty="0">
                <a:solidFill>
                  <a:srgbClr val="FF0000"/>
                </a:solidFill>
                <a:latin typeface="SassoonPrimaryInfant" pitchFamily="2" charset="0"/>
                <a:sym typeface="Arial"/>
              </a:rPr>
              <a:t>Uses full stops at end of sentence</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Writes a sentence that makes</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sense grammatically</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 Can read own writing aloud and</a:t>
            </a:r>
            <a:br>
              <a:rPr lang="en-GB" sz="2000" i="0" dirty="0">
                <a:solidFill>
                  <a:schemeClr val="dk1"/>
                </a:solidFill>
                <a:latin typeface="SassoonPrimaryInfant" pitchFamily="2" charset="0"/>
                <a:sym typeface="Arial"/>
              </a:rPr>
            </a:br>
            <a:r>
              <a:rPr lang="en-GB" sz="2000" i="0" dirty="0">
                <a:solidFill>
                  <a:schemeClr val="dk1"/>
                </a:solidFill>
                <a:latin typeface="SassoonPrimaryInfant" pitchFamily="2" charset="0"/>
                <a:sym typeface="Arial"/>
              </a:rPr>
              <a:t>check for sense</a:t>
            </a:r>
            <a:endParaRPr sz="2000" dirty="0">
              <a:solidFill>
                <a:schemeClr val="dk1"/>
              </a:solidFill>
              <a:latin typeface="SassoonPrimaryInfant" pitchFamily="2" charset="0"/>
              <a:sym typeface="Arial"/>
            </a:endParaRPr>
          </a:p>
        </p:txBody>
      </p:sp>
      <p:sp>
        <p:nvSpPr>
          <p:cNvPr id="304" name="Google Shape;304;p35"/>
          <p:cNvSpPr txBox="1"/>
          <p:nvPr/>
        </p:nvSpPr>
        <p:spPr>
          <a:xfrm>
            <a:off x="238540" y="2938743"/>
            <a:ext cx="3670852"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0" i="0" dirty="0">
                <a:solidFill>
                  <a:schemeClr val="dk1"/>
                </a:solidFill>
                <a:latin typeface="SassoonPrimaryInfant" pitchFamily="2" charset="0"/>
                <a:sym typeface="Arial"/>
              </a:rPr>
              <a:t>Foundational Check</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Sits correctly (tummy to table)</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a:t>
            </a:r>
            <a:r>
              <a:rPr lang="en-GB" sz="2000" b="0" i="0" dirty="0">
                <a:solidFill>
                  <a:srgbClr val="FF0000"/>
                </a:solidFill>
                <a:latin typeface="SassoonPrimaryInfant" pitchFamily="2" charset="0"/>
                <a:sym typeface="Arial"/>
              </a:rPr>
              <a:t>Holds pencil correctly </a:t>
            </a:r>
            <a:r>
              <a:rPr lang="en-GB" sz="2000" b="0" i="0" dirty="0">
                <a:solidFill>
                  <a:schemeClr val="dk1"/>
                </a:solidFill>
                <a:latin typeface="SassoonPrimaryInfant" pitchFamily="2" charset="0"/>
                <a:sym typeface="Arial"/>
              </a:rPr>
              <a:t>(tripod)</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Forms Letters correctly (size</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and orientation)</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Sounds out words using</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phonics (phase 4)</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Uses standard English verb</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inflections (we were not we</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was)</a:t>
            </a:r>
            <a:endParaRPr sz="2000" dirty="0">
              <a:solidFill>
                <a:schemeClr val="dk1"/>
              </a:solidFill>
              <a:latin typeface="SassoonPrimaryInfant" pitchFamily="2" charset="0"/>
              <a:sym typeface="Arial"/>
            </a:endParaRPr>
          </a:p>
        </p:txBody>
      </p:sp>
      <p:sp>
        <p:nvSpPr>
          <p:cNvPr id="305" name="Google Shape;305;p35"/>
          <p:cNvSpPr txBox="1"/>
          <p:nvPr/>
        </p:nvSpPr>
        <p:spPr>
          <a:xfrm>
            <a:off x="8441635" y="2938742"/>
            <a:ext cx="4611757" cy="31700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0" i="0" dirty="0">
                <a:solidFill>
                  <a:schemeClr val="dk1"/>
                </a:solidFill>
                <a:latin typeface="SassoonPrimaryInfant" pitchFamily="2" charset="0"/>
                <a:sym typeface="Arial"/>
              </a:rPr>
              <a:t>Grammar &amp; Vocabulary</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Adds -s or -es for plurals</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correctly</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Use suffixes </a:t>
            </a:r>
            <a:r>
              <a:rPr lang="en-GB" sz="2000" b="0" i="0" dirty="0" err="1">
                <a:solidFill>
                  <a:schemeClr val="dk1"/>
                </a:solidFill>
                <a:latin typeface="SassoonPrimaryInfant" pitchFamily="2" charset="0"/>
                <a:sym typeface="Arial"/>
              </a:rPr>
              <a:t>ing</a:t>
            </a:r>
            <a:r>
              <a:rPr lang="en-GB" sz="2000" b="0" i="0" dirty="0">
                <a:solidFill>
                  <a:schemeClr val="dk1"/>
                </a:solidFill>
                <a:latin typeface="SassoonPrimaryInfant" pitchFamily="2" charset="0"/>
                <a:sym typeface="Arial"/>
              </a:rPr>
              <a:t>, er, ed and </a:t>
            </a:r>
            <a:r>
              <a:rPr lang="en-GB" sz="2000" b="0" i="0" dirty="0" err="1">
                <a:solidFill>
                  <a:schemeClr val="dk1"/>
                </a:solidFill>
                <a:latin typeface="SassoonPrimaryInfant" pitchFamily="2" charset="0"/>
                <a:sym typeface="Arial"/>
              </a:rPr>
              <a:t>est</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correctly</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a:t>
            </a:r>
            <a:r>
              <a:rPr lang="en-GB" sz="2000" b="0" i="0" dirty="0">
                <a:solidFill>
                  <a:srgbClr val="FF0000"/>
                </a:solidFill>
                <a:latin typeface="SassoonPrimaryInfant" pitchFamily="2" charset="0"/>
                <a:sym typeface="Arial"/>
              </a:rPr>
              <a:t>Uses ? and ! correctly</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Joins words/clauses using “and”</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Uses capital letters for names,</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places, days</a:t>
            </a:r>
            <a:br>
              <a:rPr lang="en-GB" sz="2000" b="0" i="0" dirty="0">
                <a:solidFill>
                  <a:schemeClr val="dk1"/>
                </a:solidFill>
                <a:latin typeface="SassoonPrimaryInfant" pitchFamily="2" charset="0"/>
                <a:sym typeface="Arial"/>
              </a:rPr>
            </a:br>
            <a:r>
              <a:rPr lang="en-GB" sz="2000" b="0" i="0" dirty="0">
                <a:solidFill>
                  <a:schemeClr val="dk1"/>
                </a:solidFill>
                <a:latin typeface="SassoonPrimaryInfant" pitchFamily="2" charset="0"/>
                <a:sym typeface="Arial"/>
              </a:rPr>
              <a:t>● Use conjunctions - and</a:t>
            </a:r>
            <a:endParaRPr sz="2000" dirty="0">
              <a:solidFill>
                <a:schemeClr val="dk1"/>
              </a:solidFill>
              <a:latin typeface="SassoonPrimaryInfant" pitchFamily="2" charset="0"/>
              <a:sym typeface="Arial"/>
            </a:endParaRPr>
          </a:p>
        </p:txBody>
      </p:sp>
      <p:sp>
        <p:nvSpPr>
          <p:cNvPr id="306" name="Google Shape;306;p35"/>
          <p:cNvSpPr txBox="1"/>
          <p:nvPr/>
        </p:nvSpPr>
        <p:spPr>
          <a:xfrm>
            <a:off x="2670316" y="85711"/>
            <a:ext cx="6526694" cy="14157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600" b="1" u="sng" dirty="0">
                <a:solidFill>
                  <a:schemeClr val="dk1"/>
                </a:solidFill>
                <a:latin typeface="SassoonPrimaryInfant" pitchFamily="2" charset="0"/>
                <a:sym typeface="Arial"/>
              </a:rPr>
              <a:t>Fundamental Skills</a:t>
            </a:r>
            <a:endParaRPr dirty="0">
              <a:latin typeface="SassoonPrimaryInfant" pitchFamily="2" charset="0"/>
            </a:endParaRPr>
          </a:p>
          <a:p>
            <a:pPr marL="0" marR="0" lvl="0" indent="0" algn="ctr" rtl="0">
              <a:lnSpc>
                <a:spcPct val="100000"/>
              </a:lnSpc>
              <a:spcBef>
                <a:spcPts val="0"/>
              </a:spcBef>
              <a:spcAft>
                <a:spcPts val="0"/>
              </a:spcAft>
              <a:buClr>
                <a:srgbClr val="000000"/>
              </a:buClr>
              <a:buSzPts val="3200"/>
              <a:buFont typeface="Arial"/>
              <a:buNone/>
            </a:pPr>
            <a:endParaRPr sz="1400" b="1" u="sng" dirty="0">
              <a:solidFill>
                <a:schemeClr val="dk1"/>
              </a:solidFill>
              <a:latin typeface="SassoonPrimaryInfant" pitchFamily="2" charset="0"/>
              <a:sym typeface="Arial"/>
            </a:endParaRPr>
          </a:p>
          <a:p>
            <a:pPr marL="0" marR="0" lvl="0" indent="0" algn="ctr" rtl="0">
              <a:lnSpc>
                <a:spcPct val="100000"/>
              </a:lnSpc>
              <a:spcBef>
                <a:spcPts val="0"/>
              </a:spcBef>
              <a:spcAft>
                <a:spcPts val="0"/>
              </a:spcAft>
              <a:buClr>
                <a:srgbClr val="000000"/>
              </a:buClr>
              <a:buSzPts val="3200"/>
              <a:buFont typeface="Arial"/>
              <a:buNone/>
            </a:pPr>
            <a:r>
              <a:rPr lang="en-GB" sz="3600" u="sng" dirty="0">
                <a:solidFill>
                  <a:schemeClr val="dk1"/>
                </a:solidFill>
                <a:latin typeface="SassoonPrimaryInfant" pitchFamily="2" charset="0"/>
                <a:sym typeface="Arial"/>
              </a:rPr>
              <a:t>Writ</a:t>
            </a:r>
            <a:r>
              <a:rPr lang="en-GB" sz="3600" i="0" u="sng" strike="noStrike" cap="none" dirty="0">
                <a:solidFill>
                  <a:schemeClr val="dk1"/>
                </a:solidFill>
                <a:latin typeface="SassoonPrimaryInfant" pitchFamily="2" charset="0"/>
                <a:sym typeface="Arial"/>
              </a:rPr>
              <a:t>ing</a:t>
            </a:r>
            <a:endParaRPr sz="3600" i="0" u="none" strike="noStrike" cap="none" dirty="0">
              <a:solidFill>
                <a:srgbClr val="000000"/>
              </a:solidFill>
              <a:latin typeface="SassoonPrimaryInfant" pitchFamily="2" charset="0"/>
              <a:sym typeface="Arial"/>
            </a:endParaRPr>
          </a:p>
        </p:txBody>
      </p:sp>
      <p:pic>
        <p:nvPicPr>
          <p:cNvPr id="307" name="Google Shape;307;p35" descr="Brookdale Primary School"/>
          <p:cNvPicPr preferRelativeResize="0"/>
          <p:nvPr/>
        </p:nvPicPr>
        <p:blipFill rotWithShape="1">
          <a:blip r:embed="rId3">
            <a:alphaModFix/>
          </a:blip>
          <a:srcRect/>
          <a:stretch/>
        </p:blipFill>
        <p:spPr>
          <a:xfrm>
            <a:off x="186240" y="93476"/>
            <a:ext cx="1243634" cy="1431649"/>
          </a:xfrm>
          <a:prstGeom prst="rect">
            <a:avLst/>
          </a:prstGeom>
          <a:noFill/>
          <a:ln>
            <a:noFill/>
          </a:ln>
        </p:spPr>
      </p:pic>
      <p:pic>
        <p:nvPicPr>
          <p:cNvPr id="308" name="Google Shape;308;p35" descr="Brookdale Primary School"/>
          <p:cNvPicPr preferRelativeResize="0"/>
          <p:nvPr/>
        </p:nvPicPr>
        <p:blipFill rotWithShape="1">
          <a:blip r:embed="rId3">
            <a:alphaModFix/>
          </a:blip>
          <a:srcRect/>
          <a:stretch/>
        </p:blipFill>
        <p:spPr>
          <a:xfrm>
            <a:off x="10747513" y="69834"/>
            <a:ext cx="1243634" cy="1431649"/>
          </a:xfrm>
          <a:prstGeom prst="rect">
            <a:avLst/>
          </a:prstGeom>
          <a:noFill/>
          <a:ln>
            <a:noFill/>
          </a:ln>
        </p:spPr>
      </p:pic>
      <p:pic>
        <p:nvPicPr>
          <p:cNvPr id="309" name="Google Shape;309;p35"/>
          <p:cNvPicPr preferRelativeResize="0"/>
          <p:nvPr/>
        </p:nvPicPr>
        <p:blipFill rotWithShape="1">
          <a:blip r:embed="rId4">
            <a:alphaModFix/>
          </a:blip>
          <a:srcRect/>
          <a:stretch/>
        </p:blipFill>
        <p:spPr>
          <a:xfrm>
            <a:off x="289060" y="1495073"/>
            <a:ext cx="11716699" cy="129799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13" descr="Brookdale Primary School"/>
          <p:cNvPicPr preferRelativeResize="0"/>
          <p:nvPr/>
        </p:nvPicPr>
        <p:blipFill rotWithShape="1">
          <a:blip r:embed="rId3">
            <a:alphaModFix/>
          </a:blip>
          <a:srcRect/>
          <a:stretch/>
        </p:blipFill>
        <p:spPr>
          <a:xfrm>
            <a:off x="111161" y="113336"/>
            <a:ext cx="1305658" cy="1289224"/>
          </a:xfrm>
          <a:prstGeom prst="rect">
            <a:avLst/>
          </a:prstGeom>
          <a:noFill/>
          <a:ln>
            <a:noFill/>
          </a:ln>
        </p:spPr>
      </p:pic>
      <p:sp>
        <p:nvSpPr>
          <p:cNvPr id="315" name="Google Shape;315;p13"/>
          <p:cNvSpPr txBox="1"/>
          <p:nvPr/>
        </p:nvSpPr>
        <p:spPr>
          <a:xfrm>
            <a:off x="3463125" y="260887"/>
            <a:ext cx="536100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400" b="1" i="0" u="sng" strike="noStrike" cap="none" dirty="0">
                <a:solidFill>
                  <a:schemeClr val="dk1"/>
                </a:solidFill>
                <a:latin typeface="SassoonPrimaryInfant" pitchFamily="2" charset="0"/>
                <a:sym typeface="Arial"/>
              </a:rPr>
              <a:t>English</a:t>
            </a:r>
            <a:r>
              <a:rPr lang="en-GB" sz="4400" b="1" u="sng" dirty="0">
                <a:solidFill>
                  <a:schemeClr val="dk1"/>
                </a:solidFill>
                <a:latin typeface="SassoonPrimaryInfant" pitchFamily="2" charset="0"/>
                <a:sym typeface="Arial"/>
              </a:rPr>
              <a:t> - </a:t>
            </a:r>
            <a:r>
              <a:rPr lang="en-GB" sz="4400" b="1" i="0" u="sng" strike="noStrike" cap="none" dirty="0">
                <a:solidFill>
                  <a:schemeClr val="dk1"/>
                </a:solidFill>
                <a:latin typeface="SassoonPrimaryInfant" pitchFamily="2" charset="0"/>
                <a:sym typeface="Arial"/>
              </a:rPr>
              <a:t>Writing </a:t>
            </a:r>
            <a:endParaRPr sz="4400" b="1" i="0" u="sng" strike="noStrike" cap="none" dirty="0">
              <a:solidFill>
                <a:schemeClr val="dk1"/>
              </a:solidFill>
              <a:latin typeface="SassoonPrimaryInfant" pitchFamily="2" charset="0"/>
              <a:sym typeface="Arial"/>
            </a:endParaRPr>
          </a:p>
        </p:txBody>
      </p:sp>
      <p:pic>
        <p:nvPicPr>
          <p:cNvPr id="316" name="Google Shape;316;p13" descr="Brookdale Primary School"/>
          <p:cNvPicPr preferRelativeResize="0"/>
          <p:nvPr/>
        </p:nvPicPr>
        <p:blipFill rotWithShape="1">
          <a:blip r:embed="rId3">
            <a:alphaModFix/>
          </a:blip>
          <a:srcRect/>
          <a:stretch/>
        </p:blipFill>
        <p:spPr>
          <a:xfrm>
            <a:off x="10775181" y="113336"/>
            <a:ext cx="1305658" cy="1289224"/>
          </a:xfrm>
          <a:prstGeom prst="rect">
            <a:avLst/>
          </a:prstGeom>
          <a:noFill/>
          <a:ln>
            <a:noFill/>
          </a:ln>
        </p:spPr>
      </p:pic>
      <p:pic>
        <p:nvPicPr>
          <p:cNvPr id="317" name="Google Shape;317;p13"/>
          <p:cNvPicPr preferRelativeResize="0"/>
          <p:nvPr/>
        </p:nvPicPr>
        <p:blipFill rotWithShape="1">
          <a:blip r:embed="rId4">
            <a:alphaModFix/>
          </a:blip>
          <a:srcRect r="60825"/>
          <a:stretch/>
        </p:blipFill>
        <p:spPr>
          <a:xfrm rot="5400000">
            <a:off x="1704178" y="-249876"/>
            <a:ext cx="3159283" cy="5719611"/>
          </a:xfrm>
          <a:prstGeom prst="rect">
            <a:avLst/>
          </a:prstGeom>
          <a:noFill/>
          <a:ln>
            <a:noFill/>
          </a:ln>
        </p:spPr>
      </p:pic>
      <p:pic>
        <p:nvPicPr>
          <p:cNvPr id="318" name="Google Shape;318;p13"/>
          <p:cNvPicPr preferRelativeResize="0"/>
          <p:nvPr/>
        </p:nvPicPr>
        <p:blipFill rotWithShape="1">
          <a:blip r:embed="rId5">
            <a:alphaModFix/>
          </a:blip>
          <a:srcRect l="39513" r="17231"/>
          <a:stretch/>
        </p:blipFill>
        <p:spPr>
          <a:xfrm rot="5400000">
            <a:off x="7321867" y="35455"/>
            <a:ext cx="3166134" cy="5361000"/>
          </a:xfrm>
          <a:prstGeom prst="rect">
            <a:avLst/>
          </a:prstGeom>
          <a:noFill/>
          <a:ln>
            <a:noFill/>
          </a:ln>
        </p:spPr>
      </p:pic>
      <p:pic>
        <p:nvPicPr>
          <p:cNvPr id="319" name="Google Shape;319;p13"/>
          <p:cNvPicPr preferRelativeResize="0"/>
          <p:nvPr/>
        </p:nvPicPr>
        <p:blipFill rotWithShape="1">
          <a:blip r:embed="rId6">
            <a:alphaModFix/>
          </a:blip>
          <a:srcRect/>
          <a:stretch/>
        </p:blipFill>
        <p:spPr>
          <a:xfrm rot="5400000">
            <a:off x="1823136" y="2871259"/>
            <a:ext cx="2529513" cy="5166138"/>
          </a:xfrm>
          <a:prstGeom prst="rect">
            <a:avLst/>
          </a:prstGeom>
          <a:noFill/>
          <a:ln>
            <a:noFill/>
          </a:ln>
        </p:spPr>
      </p:pic>
      <p:pic>
        <p:nvPicPr>
          <p:cNvPr id="320" name="Google Shape;320;p13"/>
          <p:cNvPicPr preferRelativeResize="0"/>
          <p:nvPr/>
        </p:nvPicPr>
        <p:blipFill rotWithShape="1">
          <a:blip r:embed="rId7">
            <a:alphaModFix/>
          </a:blip>
          <a:srcRect l="57948"/>
          <a:stretch/>
        </p:blipFill>
        <p:spPr>
          <a:xfrm rot="5400000">
            <a:off x="7943620" y="2372095"/>
            <a:ext cx="1448552" cy="58322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dirty="0"/>
          </a:p>
        </p:txBody>
      </p:sp>
      <p:sp>
        <p:nvSpPr>
          <p:cNvPr id="326" name="Google Shape;326;p36"/>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p>
            <a:pPr marL="228594" lvl="0" indent="-50794" algn="l" rtl="0">
              <a:lnSpc>
                <a:spcPct val="90000"/>
              </a:lnSpc>
              <a:spcBef>
                <a:spcPts val="0"/>
              </a:spcBef>
              <a:spcAft>
                <a:spcPts val="0"/>
              </a:spcAft>
              <a:buClr>
                <a:schemeClr val="dk1"/>
              </a:buClr>
              <a:buSzPts val="2800"/>
              <a:buNone/>
            </a:pPr>
            <a:endParaRPr/>
          </a:p>
        </p:txBody>
      </p:sp>
      <p:pic>
        <p:nvPicPr>
          <p:cNvPr id="327" name="Google Shape;327;p36"/>
          <p:cNvPicPr preferRelativeResize="0"/>
          <p:nvPr/>
        </p:nvPicPr>
        <p:blipFill rotWithShape="1">
          <a:blip r:embed="rId3">
            <a:alphaModFix/>
          </a:blip>
          <a:srcRect/>
          <a:stretch/>
        </p:blipFill>
        <p:spPr>
          <a:xfrm>
            <a:off x="502645" y="295275"/>
            <a:ext cx="8503932" cy="40120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7"/>
          <p:cNvSpPr txBox="1">
            <a:spLocks noGrp="1"/>
          </p:cNvSpPr>
          <p:nvPr>
            <p:ph type="title"/>
          </p:nvPr>
        </p:nvSpPr>
        <p:spPr>
          <a:xfrm>
            <a:off x="4377083" y="-188912"/>
            <a:ext cx="6554788" cy="1524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GB" b="1" u="sng" dirty="0">
                <a:solidFill>
                  <a:schemeClr val="dk1"/>
                </a:solidFill>
                <a:sym typeface="Arial"/>
              </a:rPr>
              <a:t>Handwriting</a:t>
            </a:r>
            <a:endParaRPr dirty="0"/>
          </a:p>
        </p:txBody>
      </p:sp>
      <p:pic>
        <p:nvPicPr>
          <p:cNvPr id="333" name="Google Shape;333;p37"/>
          <p:cNvPicPr preferRelativeResize="0"/>
          <p:nvPr/>
        </p:nvPicPr>
        <p:blipFill rotWithShape="1">
          <a:blip r:embed="rId3">
            <a:alphaModFix/>
          </a:blip>
          <a:srcRect/>
          <a:stretch/>
        </p:blipFill>
        <p:spPr>
          <a:xfrm rot="754421">
            <a:off x="9594053" y="3462413"/>
            <a:ext cx="2173323" cy="2875326"/>
          </a:xfrm>
          <a:prstGeom prst="rect">
            <a:avLst/>
          </a:prstGeom>
          <a:noFill/>
          <a:ln>
            <a:noFill/>
          </a:ln>
        </p:spPr>
      </p:pic>
      <p:sp>
        <p:nvSpPr>
          <p:cNvPr id="334" name="Google Shape;334;p37"/>
          <p:cNvSpPr txBox="1"/>
          <p:nvPr/>
        </p:nvSpPr>
        <p:spPr>
          <a:xfrm>
            <a:off x="283488" y="1335088"/>
            <a:ext cx="12054286" cy="51090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dirty="0">
                <a:solidFill>
                  <a:schemeClr val="dk1"/>
                </a:solidFill>
                <a:latin typeface="SassoonPrimaryInfant" pitchFamily="2" charset="0"/>
                <a:sym typeface="Arial"/>
              </a:rPr>
              <a:t>In Year 1, pupils should be taught to:</a:t>
            </a:r>
            <a:endParaRPr sz="2800"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Sit correctly at the table, holding a pencil comfortably and correctly.</a:t>
            </a:r>
            <a:endParaRPr dirty="0">
              <a:latin typeface="SassoonPrimaryInfant" pitchFamily="2" charset="0"/>
            </a:endParaRPr>
          </a:p>
          <a:p>
            <a:pPr marL="457200" marR="0" lvl="0" indent="-400050" algn="l" rtl="0">
              <a:spcBef>
                <a:spcPts val="0"/>
              </a:spcBef>
              <a:spcAft>
                <a:spcPts val="0"/>
              </a:spcAft>
              <a:buClr>
                <a:schemeClr val="dk1"/>
              </a:buClr>
              <a:buSzPts val="900"/>
              <a:buFont typeface="Arial"/>
              <a:buNone/>
            </a:pPr>
            <a:endParaRPr sz="900"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Begin to form lower case letters in the correct direction, </a:t>
            </a:r>
            <a:r>
              <a:rPr lang="en-GB" sz="2800" b="1" dirty="0">
                <a:solidFill>
                  <a:schemeClr val="dk1"/>
                </a:solidFill>
                <a:latin typeface="SassoonPrimaryInfant" pitchFamily="2" charset="0"/>
                <a:sym typeface="Arial"/>
              </a:rPr>
              <a:t>starting and finishing in the right place.</a:t>
            </a:r>
            <a:endParaRPr dirty="0">
              <a:latin typeface="SassoonPrimaryInfant" pitchFamily="2" charset="0"/>
            </a:endParaRPr>
          </a:p>
          <a:p>
            <a:pPr marL="457200" marR="0" lvl="0" indent="-400050" algn="l" rtl="0">
              <a:spcBef>
                <a:spcPts val="0"/>
              </a:spcBef>
              <a:spcAft>
                <a:spcPts val="0"/>
              </a:spcAft>
              <a:buClr>
                <a:schemeClr val="dk1"/>
              </a:buClr>
              <a:buSzPts val="900"/>
              <a:buFont typeface="Arial"/>
              <a:buNone/>
            </a:pPr>
            <a:endParaRPr sz="900" b="1"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Form capital letters.</a:t>
            </a:r>
            <a:endParaRPr dirty="0">
              <a:latin typeface="SassoonPrimaryInfant" pitchFamily="2" charset="0"/>
            </a:endParaRPr>
          </a:p>
          <a:p>
            <a:pPr marL="457200" marR="0" lvl="0" indent="-400050" algn="l" rtl="0">
              <a:spcBef>
                <a:spcPts val="0"/>
              </a:spcBef>
              <a:spcAft>
                <a:spcPts val="0"/>
              </a:spcAft>
              <a:buClr>
                <a:schemeClr val="dk1"/>
              </a:buClr>
              <a:buSzPts val="900"/>
              <a:buFont typeface="Arial"/>
              <a:buNone/>
            </a:pPr>
            <a:endParaRPr sz="900"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Form the digits 0 to 9.</a:t>
            </a:r>
            <a:endParaRPr dirty="0">
              <a:latin typeface="SassoonPrimaryInfant" pitchFamily="2" charset="0"/>
            </a:endParaRPr>
          </a:p>
          <a:p>
            <a:pPr marL="457200" marR="0" lvl="0" indent="-400050" algn="l" rtl="0">
              <a:spcBef>
                <a:spcPts val="0"/>
              </a:spcBef>
              <a:spcAft>
                <a:spcPts val="0"/>
              </a:spcAft>
              <a:buClr>
                <a:schemeClr val="dk1"/>
              </a:buClr>
              <a:buSzPts val="900"/>
              <a:buFont typeface="Arial"/>
              <a:buNone/>
            </a:pPr>
            <a:endParaRPr sz="900"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Understand which letters belong to which handwriting</a:t>
            </a:r>
            <a:endParaRPr dirty="0">
              <a:latin typeface="SassoonPrimaryInfant" pitchFamily="2" charset="0"/>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    ‘family’ (a group of letters that are formed in the same way).</a:t>
            </a:r>
            <a:endParaRPr dirty="0">
              <a:latin typeface="SassoonPrimaryInfant" pitchFamily="2" charset="0"/>
            </a:endParaRPr>
          </a:p>
          <a:p>
            <a:pPr marL="0" marR="0" lvl="0" indent="0" algn="l" rtl="0">
              <a:spcBef>
                <a:spcPts val="0"/>
              </a:spcBef>
              <a:spcAft>
                <a:spcPts val="0"/>
              </a:spcAft>
              <a:buNone/>
            </a:pPr>
            <a:endParaRPr sz="1000" dirty="0">
              <a:solidFill>
                <a:schemeClr val="dk1"/>
              </a:solidFill>
              <a:latin typeface="SassoonPrimaryInfant" pitchFamily="2" charset="0"/>
              <a:sym typeface="Arial"/>
            </a:endParaRPr>
          </a:p>
          <a:p>
            <a:pPr marL="457200" marR="0" lvl="0" indent="-457200" algn="l" rtl="0">
              <a:spcBef>
                <a:spcPts val="0"/>
              </a:spcBef>
              <a:spcAft>
                <a:spcPts val="0"/>
              </a:spcAft>
              <a:buClr>
                <a:schemeClr val="dk1"/>
              </a:buClr>
              <a:buSzPts val="2800"/>
              <a:buFont typeface="Arial"/>
              <a:buChar char="•"/>
            </a:pPr>
            <a:r>
              <a:rPr lang="en-GB" sz="2800" dirty="0">
                <a:solidFill>
                  <a:schemeClr val="dk1"/>
                </a:solidFill>
                <a:latin typeface="SassoonPrimaryInfant" pitchFamily="2" charset="0"/>
                <a:sym typeface="Arial"/>
              </a:rPr>
              <a:t>We have 3 lessons per week, 2 worksheet based and the 3</a:t>
            </a:r>
            <a:r>
              <a:rPr lang="en-GB" sz="2800" baseline="30000" dirty="0">
                <a:solidFill>
                  <a:schemeClr val="dk1"/>
                </a:solidFill>
                <a:latin typeface="SassoonPrimaryInfant" pitchFamily="2" charset="0"/>
                <a:sym typeface="Arial"/>
              </a:rPr>
              <a:t>rd</a:t>
            </a:r>
            <a:r>
              <a:rPr lang="en-GB" sz="2800" dirty="0">
                <a:solidFill>
                  <a:schemeClr val="dk1"/>
                </a:solidFill>
                <a:latin typeface="SassoonPrimaryInfant" pitchFamily="2" charset="0"/>
                <a:sym typeface="Arial"/>
              </a:rPr>
              <a:t> </a:t>
            </a:r>
            <a:endParaRPr sz="2800" dirty="0">
              <a:solidFill>
                <a:schemeClr val="dk1"/>
              </a:solidFill>
              <a:latin typeface="SassoonPrimaryInfant" pitchFamily="2" charset="0"/>
              <a:sym typeface="Arial"/>
            </a:endParaRPr>
          </a:p>
          <a:p>
            <a:pPr marL="0" marR="0" lvl="0" indent="0" algn="l" rtl="0">
              <a:spcBef>
                <a:spcPts val="0"/>
              </a:spcBef>
              <a:spcAft>
                <a:spcPts val="0"/>
              </a:spcAft>
              <a:buNone/>
            </a:pPr>
            <a:r>
              <a:rPr lang="en-GB" sz="2800" dirty="0">
                <a:solidFill>
                  <a:schemeClr val="dk1"/>
                </a:solidFill>
                <a:latin typeface="SassoonPrimaryInfant" pitchFamily="2" charset="0"/>
                <a:sym typeface="Arial"/>
              </a:rPr>
              <a:t>     a dictated sentence into their handwriting books.</a:t>
            </a:r>
            <a:endParaRPr dirty="0">
              <a:latin typeface="SassoonPrimaryInfant" pitchFamily="2" charset="0"/>
            </a:endParaRPr>
          </a:p>
        </p:txBody>
      </p:sp>
      <p:pic>
        <p:nvPicPr>
          <p:cNvPr id="335" name="Google Shape;335;p37" descr="Writing Cartoon Images | Free Photos, PNG Stickers ..."/>
          <p:cNvPicPr preferRelativeResize="0"/>
          <p:nvPr/>
        </p:nvPicPr>
        <p:blipFill rotWithShape="1">
          <a:blip r:embed="rId4">
            <a:alphaModFix/>
          </a:blip>
          <a:srcRect/>
          <a:stretch/>
        </p:blipFill>
        <p:spPr>
          <a:xfrm rot="864441" flipH="1">
            <a:off x="8660866" y="2816093"/>
            <a:ext cx="1663529" cy="1759433"/>
          </a:xfrm>
          <a:prstGeom prst="rect">
            <a:avLst/>
          </a:prstGeom>
          <a:noFill/>
          <a:ln>
            <a:noFill/>
          </a:ln>
        </p:spPr>
      </p:pic>
      <p:pic>
        <p:nvPicPr>
          <p:cNvPr id="336" name="Google Shape;336;p37" descr="Brookdale Primary School"/>
          <p:cNvPicPr preferRelativeResize="0"/>
          <p:nvPr/>
        </p:nvPicPr>
        <p:blipFill rotWithShape="1">
          <a:blip r:embed="rId5">
            <a:alphaModFix/>
          </a:blip>
          <a:srcRect/>
          <a:stretch/>
        </p:blipFill>
        <p:spPr>
          <a:xfrm>
            <a:off x="137714" y="62914"/>
            <a:ext cx="1122415" cy="1176532"/>
          </a:xfrm>
          <a:prstGeom prst="rect">
            <a:avLst/>
          </a:prstGeom>
          <a:noFill/>
          <a:ln>
            <a:noFill/>
          </a:ln>
        </p:spPr>
      </p:pic>
      <p:pic>
        <p:nvPicPr>
          <p:cNvPr id="337" name="Google Shape;337;p37" descr="Brookdale Primary School"/>
          <p:cNvPicPr preferRelativeResize="0"/>
          <p:nvPr/>
        </p:nvPicPr>
        <p:blipFill rotWithShape="1">
          <a:blip r:embed="rId5">
            <a:alphaModFix/>
          </a:blip>
          <a:srcRect/>
          <a:stretch/>
        </p:blipFill>
        <p:spPr>
          <a:xfrm>
            <a:off x="10931871" y="158556"/>
            <a:ext cx="1122415" cy="11765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3" name="Google Shape;343;g3fa6264dbdc_0_17"/>
          <p:cNvSpPr txBox="1"/>
          <p:nvPr/>
        </p:nvSpPr>
        <p:spPr>
          <a:xfrm>
            <a:off x="3463125" y="65695"/>
            <a:ext cx="53610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800" b="1" i="0" u="sng" strike="noStrike" cap="none" dirty="0">
                <a:solidFill>
                  <a:schemeClr val="dk1"/>
                </a:solidFill>
                <a:latin typeface="SassoonPrimaryInfant" pitchFamily="2" charset="0"/>
                <a:sym typeface="Arial"/>
              </a:rPr>
              <a:t>Maths</a:t>
            </a:r>
            <a:endParaRPr sz="4800" b="1" i="0" u="none" strike="noStrike" cap="none" dirty="0">
              <a:solidFill>
                <a:srgbClr val="000000"/>
              </a:solidFill>
              <a:latin typeface="SassoonPrimaryInfant" pitchFamily="2" charset="0"/>
              <a:sym typeface="Arial"/>
            </a:endParaRPr>
          </a:p>
        </p:txBody>
      </p:sp>
      <p:pic>
        <p:nvPicPr>
          <p:cNvPr id="344" name="Google Shape;344;g3fa6264dbdc_0_17"/>
          <p:cNvPicPr preferRelativeResize="0"/>
          <p:nvPr/>
        </p:nvPicPr>
        <p:blipFill rotWithShape="1">
          <a:blip r:embed="rId3">
            <a:alphaModFix/>
          </a:blip>
          <a:srcRect/>
          <a:stretch/>
        </p:blipFill>
        <p:spPr>
          <a:xfrm rot="5400000">
            <a:off x="8022220" y="602079"/>
            <a:ext cx="4272008" cy="3199241"/>
          </a:xfrm>
          <a:prstGeom prst="rect">
            <a:avLst/>
          </a:prstGeom>
          <a:noFill/>
          <a:ln>
            <a:noFill/>
          </a:ln>
        </p:spPr>
      </p:pic>
      <p:sp>
        <p:nvSpPr>
          <p:cNvPr id="345" name="Google Shape;345;g3fa6264dbdc_0_17"/>
          <p:cNvSpPr txBox="1"/>
          <p:nvPr/>
        </p:nvSpPr>
        <p:spPr>
          <a:xfrm>
            <a:off x="502061" y="2075561"/>
            <a:ext cx="7762500" cy="452428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200" dirty="0">
                <a:solidFill>
                  <a:schemeClr val="dk1"/>
                </a:solidFill>
                <a:latin typeface="SassoonPrimaryInfant" pitchFamily="2" charset="0"/>
                <a:ea typeface="Comic Sans MS"/>
                <a:cs typeface="Comic Sans MS"/>
                <a:sym typeface="Comic Sans MS"/>
              </a:rPr>
              <a:t>At Brookdale we use the Maths No Problem mastery scheme which helps the children develop their mathematical Fluency, Reasoning and Problem Solving. Every lesson follows the same </a:t>
            </a:r>
            <a:r>
              <a:rPr lang="en-GB" sz="2200" dirty="0" err="1">
                <a:solidFill>
                  <a:schemeClr val="dk1"/>
                </a:solidFill>
                <a:latin typeface="SassoonPrimaryInfant" pitchFamily="2" charset="0"/>
                <a:ea typeface="Comic Sans MS"/>
                <a:cs typeface="Comic Sans MS"/>
                <a:sym typeface="Comic Sans MS"/>
              </a:rPr>
              <a:t>structure,an</a:t>
            </a:r>
            <a:r>
              <a:rPr lang="en-GB" sz="2200" dirty="0">
                <a:solidFill>
                  <a:schemeClr val="dk1"/>
                </a:solidFill>
                <a:latin typeface="SassoonPrimaryInfant" pitchFamily="2" charset="0"/>
                <a:ea typeface="Comic Sans MS"/>
                <a:cs typeface="Comic Sans MS"/>
                <a:sym typeface="Comic Sans MS"/>
              </a:rPr>
              <a:t> explore task - to promote collaboration and investigation, structured discussions, practice and journaling/ workbooks. We also use a range of resources and hands on, real world context to support problem solving skills and deepen understanding. </a:t>
            </a:r>
            <a:endParaRPr sz="2200" dirty="0">
              <a:solidFill>
                <a:schemeClr val="dk1"/>
              </a:solidFill>
              <a:latin typeface="SassoonPrimaryInfant" pitchFamily="2" charset="0"/>
              <a:ea typeface="Comic Sans MS"/>
              <a:cs typeface="Comic Sans MS"/>
              <a:sym typeface="Comic Sans MS"/>
            </a:endParaRPr>
          </a:p>
          <a:p>
            <a:pPr marL="0" lvl="0" indent="0" algn="l" rtl="0">
              <a:spcBef>
                <a:spcPts val="0"/>
              </a:spcBef>
              <a:spcAft>
                <a:spcPts val="0"/>
              </a:spcAft>
              <a:buNone/>
            </a:pPr>
            <a:endParaRPr sz="2200" dirty="0">
              <a:solidFill>
                <a:schemeClr val="dk1"/>
              </a:solidFill>
              <a:latin typeface="SassoonPrimaryInfant" pitchFamily="2" charset="0"/>
              <a:ea typeface="Comic Sans MS"/>
              <a:cs typeface="Comic Sans MS"/>
              <a:sym typeface="Comic Sans MS"/>
            </a:endParaRPr>
          </a:p>
          <a:p>
            <a:pPr marL="0" lvl="0" indent="0" algn="l" rtl="0">
              <a:spcBef>
                <a:spcPts val="0"/>
              </a:spcBef>
              <a:spcAft>
                <a:spcPts val="0"/>
              </a:spcAft>
              <a:buNone/>
            </a:pPr>
            <a:r>
              <a:rPr lang="en-GB" sz="2200" dirty="0">
                <a:solidFill>
                  <a:schemeClr val="dk1"/>
                </a:solidFill>
                <a:latin typeface="SassoonPrimaryInfant" pitchFamily="2" charset="0"/>
                <a:ea typeface="Comic Sans MS"/>
                <a:cs typeface="Comic Sans MS"/>
                <a:sym typeface="Comic Sans MS"/>
              </a:rPr>
              <a:t>Our maths curriculum policy and maths no problem website has more information and videos with support for parents. </a:t>
            </a:r>
            <a:endParaRPr sz="1800" dirty="0">
              <a:solidFill>
                <a:schemeClr val="dk1"/>
              </a:solidFill>
              <a:latin typeface="SassoonPrimaryInfant" pitchFamily="2" charset="0"/>
              <a:ea typeface="Comic Sans MS"/>
              <a:cs typeface="Comic Sans MS"/>
              <a:sym typeface="Comic Sans MS"/>
            </a:endParaRPr>
          </a:p>
          <a:p>
            <a:pPr marL="0" lvl="0" indent="0" algn="l" rtl="0">
              <a:spcBef>
                <a:spcPts val="0"/>
              </a:spcBef>
              <a:spcAft>
                <a:spcPts val="0"/>
              </a:spcAft>
              <a:buNone/>
            </a:pPr>
            <a:endParaRPr sz="1800" dirty="0">
              <a:solidFill>
                <a:schemeClr val="dk1"/>
              </a:solidFill>
              <a:latin typeface="SassoonPrimaryInfant" pitchFamily="2" charset="0"/>
              <a:ea typeface="Comic Sans MS"/>
              <a:cs typeface="Comic Sans MS"/>
              <a:sym typeface="Comic Sans MS"/>
            </a:endParaRPr>
          </a:p>
          <a:p>
            <a:pPr marL="342900" lvl="0" indent="-355600" algn="l" rtl="0">
              <a:spcBef>
                <a:spcPts val="0"/>
              </a:spcBef>
              <a:spcAft>
                <a:spcPts val="0"/>
              </a:spcAft>
              <a:buClr>
                <a:schemeClr val="dk1"/>
              </a:buClr>
              <a:buSzPts val="2200"/>
              <a:buFont typeface="Comic Sans MS"/>
              <a:buChar char="✔"/>
            </a:pPr>
            <a:r>
              <a:rPr lang="en-GB" sz="2200" dirty="0">
                <a:solidFill>
                  <a:schemeClr val="dk1"/>
                </a:solidFill>
                <a:latin typeface="SassoonPrimaryInfant" pitchFamily="2" charset="0"/>
                <a:ea typeface="Comic Sans MS"/>
                <a:cs typeface="Comic Sans MS"/>
                <a:sym typeface="Comic Sans MS"/>
              </a:rPr>
              <a:t>Key stage end points: </a:t>
            </a:r>
            <a:endParaRPr sz="1600" dirty="0">
              <a:solidFill>
                <a:schemeClr val="dk1"/>
              </a:solidFill>
              <a:latin typeface="SassoonPrimaryInfant" pitchFamily="2" charset="0"/>
              <a:ea typeface="Comic Sans MS"/>
              <a:cs typeface="Comic Sans MS"/>
              <a:sym typeface="Comic Sans MS"/>
            </a:endParaRPr>
          </a:p>
        </p:txBody>
      </p:sp>
      <p:pic>
        <p:nvPicPr>
          <p:cNvPr id="346" name="Google Shape;346;g3fa6264dbdc_0_17"/>
          <p:cNvPicPr preferRelativeResize="0"/>
          <p:nvPr/>
        </p:nvPicPr>
        <p:blipFill rotWithShape="1">
          <a:blip r:embed="rId4">
            <a:alphaModFix/>
          </a:blip>
          <a:srcRect l="7501" t="13093" r="6817" b="3911"/>
          <a:stretch/>
        </p:blipFill>
        <p:spPr>
          <a:xfrm>
            <a:off x="8362575" y="3771899"/>
            <a:ext cx="3591300" cy="2884488"/>
          </a:xfrm>
          <a:prstGeom prst="roundRect">
            <a:avLst/>
          </a:prstGeom>
          <a:noFill/>
          <a:ln>
            <a:noFill/>
          </a:ln>
        </p:spPr>
      </p:pic>
      <p:pic>
        <p:nvPicPr>
          <p:cNvPr id="7" name="Google Shape;361;p15" descr="Brookdale Primary School">
            <a:extLst>
              <a:ext uri="{FF2B5EF4-FFF2-40B4-BE49-F238E27FC236}">
                <a16:creationId xmlns:a16="http://schemas.microsoft.com/office/drawing/2014/main" id="{AE1B93FC-B452-4BCA-88CA-02093A07C6D4}"/>
              </a:ext>
            </a:extLst>
          </p:cNvPr>
          <p:cNvPicPr preferRelativeResize="0"/>
          <p:nvPr/>
        </p:nvPicPr>
        <p:blipFill rotWithShape="1">
          <a:blip r:embed="rId5">
            <a:alphaModFix/>
          </a:blip>
          <a:srcRect/>
          <a:stretch/>
        </p:blipFill>
        <p:spPr>
          <a:xfrm>
            <a:off x="333375" y="238125"/>
            <a:ext cx="1657350" cy="16573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h6b54d3d43d155a92_0_2"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352" name="Google Shape;352;h6b54d3d43d155a92_0_2"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353" name="Google Shape;353;h6b54d3d43d155a92_0_2"/>
          <p:cNvSpPr txBox="1"/>
          <p:nvPr/>
        </p:nvSpPr>
        <p:spPr>
          <a:xfrm>
            <a:off x="3460376" y="860612"/>
            <a:ext cx="53610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3200" b="0" i="0" u="sng" strike="noStrike" cap="none" dirty="0">
                <a:solidFill>
                  <a:srgbClr val="000000"/>
                </a:solidFill>
                <a:latin typeface="SassoonPrimaryInfant" pitchFamily="2" charset="0"/>
                <a:sym typeface="Arial"/>
              </a:rPr>
              <a:t>Maths Dictionary</a:t>
            </a:r>
            <a:endParaRPr dirty="0">
              <a:latin typeface="SassoonPrimaryInfant" pitchFamily="2" charset="0"/>
            </a:endParaRPr>
          </a:p>
        </p:txBody>
      </p:sp>
      <p:sp>
        <p:nvSpPr>
          <p:cNvPr id="354" name="Google Shape;354;h6b54d3d43d155a92_0_2"/>
          <p:cNvSpPr txBox="1"/>
          <p:nvPr/>
        </p:nvSpPr>
        <p:spPr>
          <a:xfrm>
            <a:off x="-89101" y="1858975"/>
            <a:ext cx="8523600" cy="48333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Comic Sans MS"/>
              <a:buChar char="•"/>
            </a:pPr>
            <a:r>
              <a:rPr lang="en-GB" sz="2800" i="0" u="none" strike="noStrike" cap="none">
                <a:solidFill>
                  <a:srgbClr val="000000"/>
                </a:solidFill>
                <a:latin typeface="Comic Sans MS"/>
                <a:ea typeface="Comic Sans MS"/>
                <a:cs typeface="Comic Sans MS"/>
                <a:sym typeface="Comic Sans MS"/>
              </a:rPr>
              <a:t>Maths Dictionary is a way of learning key mathematical facts</a:t>
            </a:r>
            <a:r>
              <a:rPr lang="en-GB" sz="2800">
                <a:latin typeface="Comic Sans MS"/>
                <a:ea typeface="Comic Sans MS"/>
                <a:cs typeface="Comic Sans MS"/>
                <a:sym typeface="Comic Sans MS"/>
              </a:rPr>
              <a:t> such as number bonds. </a:t>
            </a:r>
            <a:endParaRPr>
              <a:latin typeface="Comic Sans MS"/>
              <a:ea typeface="Comic Sans MS"/>
              <a:cs typeface="Comic Sans MS"/>
              <a:sym typeface="Comic Sans MS"/>
            </a:endParaRPr>
          </a:p>
          <a:p>
            <a:pPr marL="457200" marR="0" lvl="0" indent="-279400" algn="l" rtl="0">
              <a:lnSpc>
                <a:spcPct val="100000"/>
              </a:lnSpc>
              <a:spcBef>
                <a:spcPts val="0"/>
              </a:spcBef>
              <a:spcAft>
                <a:spcPts val="0"/>
              </a:spcAft>
              <a:buClr>
                <a:srgbClr val="000000"/>
              </a:buClr>
              <a:buSzPts val="2800"/>
              <a:buFont typeface="Arial"/>
              <a:buNone/>
            </a:pPr>
            <a:endParaRPr sz="2800" i="0" u="none" strike="noStrike" cap="none">
              <a:solidFill>
                <a:srgbClr val="000000"/>
              </a:solidFill>
              <a:latin typeface="Comic Sans MS"/>
              <a:ea typeface="Comic Sans MS"/>
              <a:cs typeface="Comic Sans MS"/>
              <a:sym typeface="Comic Sans MS"/>
            </a:endParaRPr>
          </a:p>
          <a:p>
            <a:pPr marL="457200" marR="0" lvl="0" indent="-457200" algn="l" rtl="0">
              <a:lnSpc>
                <a:spcPct val="100000"/>
              </a:lnSpc>
              <a:spcBef>
                <a:spcPts val="0"/>
              </a:spcBef>
              <a:spcAft>
                <a:spcPts val="0"/>
              </a:spcAft>
              <a:buClr>
                <a:srgbClr val="000000"/>
              </a:buClr>
              <a:buSzPts val="2800"/>
              <a:buFont typeface="Comic Sans MS"/>
              <a:buChar char="•"/>
            </a:pPr>
            <a:r>
              <a:rPr lang="en-GB" sz="2800" i="0" u="none" strike="noStrike" cap="none">
                <a:solidFill>
                  <a:srgbClr val="000000"/>
                </a:solidFill>
                <a:latin typeface="Comic Sans MS"/>
                <a:ea typeface="Comic Sans MS"/>
                <a:cs typeface="Comic Sans MS"/>
                <a:sym typeface="Comic Sans MS"/>
              </a:rPr>
              <a:t>The children learn the words and actions from slides on the board that guide them through their ‘performance’.</a:t>
            </a:r>
            <a:endParaRPr>
              <a:latin typeface="Comic Sans MS"/>
              <a:ea typeface="Comic Sans MS"/>
              <a:cs typeface="Comic Sans MS"/>
              <a:sym typeface="Comic Sans MS"/>
            </a:endParaRPr>
          </a:p>
          <a:p>
            <a:pPr marL="457200" marR="0" lvl="0" indent="-279400" algn="l" rtl="0">
              <a:lnSpc>
                <a:spcPct val="100000"/>
              </a:lnSpc>
              <a:spcBef>
                <a:spcPts val="0"/>
              </a:spcBef>
              <a:spcAft>
                <a:spcPts val="0"/>
              </a:spcAft>
              <a:buClr>
                <a:srgbClr val="000000"/>
              </a:buClr>
              <a:buSzPts val="2800"/>
              <a:buFont typeface="Arial"/>
              <a:buNone/>
            </a:pPr>
            <a:endParaRPr sz="2800" i="0" u="none" strike="noStrike" cap="none">
              <a:solidFill>
                <a:srgbClr val="000000"/>
              </a:solidFill>
              <a:latin typeface="Comic Sans MS"/>
              <a:ea typeface="Comic Sans MS"/>
              <a:cs typeface="Comic Sans MS"/>
              <a:sym typeface="Comic Sans MS"/>
            </a:endParaRPr>
          </a:p>
          <a:p>
            <a:pPr marL="457200" marR="0" lvl="0" indent="-457200" algn="l" rtl="0">
              <a:lnSpc>
                <a:spcPct val="100000"/>
              </a:lnSpc>
              <a:spcBef>
                <a:spcPts val="0"/>
              </a:spcBef>
              <a:spcAft>
                <a:spcPts val="0"/>
              </a:spcAft>
              <a:buClr>
                <a:srgbClr val="000000"/>
              </a:buClr>
              <a:buSzPts val="2800"/>
              <a:buFont typeface="Comic Sans MS"/>
              <a:buChar char="•"/>
            </a:pPr>
            <a:r>
              <a:rPr lang="en-GB" sz="2800" i="0" u="none" strike="noStrike" cap="none">
                <a:solidFill>
                  <a:srgbClr val="000000"/>
                </a:solidFill>
                <a:latin typeface="Comic Sans MS"/>
                <a:ea typeface="Comic Sans MS"/>
                <a:cs typeface="Comic Sans MS"/>
                <a:sym typeface="Comic Sans MS"/>
              </a:rPr>
              <a:t>The children are only expected to learn one new fact at a time and this is then added to the previous facts to build up a </a:t>
            </a:r>
            <a:r>
              <a:rPr lang="en-GB" sz="2800">
                <a:latin typeface="Comic Sans MS"/>
                <a:ea typeface="Comic Sans MS"/>
                <a:cs typeface="Comic Sans MS"/>
                <a:sym typeface="Comic Sans MS"/>
              </a:rPr>
              <a:t>range of important mathematical facts. </a:t>
            </a:r>
            <a:endParaRPr>
              <a:latin typeface="Comic Sans MS"/>
              <a:ea typeface="Comic Sans MS"/>
              <a:cs typeface="Comic Sans MS"/>
              <a:sym typeface="Comic Sans MS"/>
            </a:endParaRPr>
          </a:p>
        </p:txBody>
      </p:sp>
      <p:pic>
        <p:nvPicPr>
          <p:cNvPr id="355" name="Google Shape;355;h6b54d3d43d155a92_0_2"/>
          <p:cNvPicPr preferRelativeResize="0"/>
          <p:nvPr/>
        </p:nvPicPr>
        <p:blipFill>
          <a:blip r:embed="rId4">
            <a:alphaModFix/>
          </a:blip>
          <a:stretch>
            <a:fillRect/>
          </a:stretch>
        </p:blipFill>
        <p:spPr>
          <a:xfrm>
            <a:off x="8434499" y="2559988"/>
            <a:ext cx="3452701" cy="214843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15"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361" name="Google Shape;361;p15"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362" name="Google Shape;362;p15"/>
          <p:cNvSpPr txBox="1"/>
          <p:nvPr/>
        </p:nvSpPr>
        <p:spPr>
          <a:xfrm>
            <a:off x="3314513" y="17061"/>
            <a:ext cx="536100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4000" b="1" i="0" u="sng" strike="noStrike" cap="none" dirty="0">
                <a:solidFill>
                  <a:schemeClr val="dk1"/>
                </a:solidFill>
                <a:latin typeface="SassoonPrimaryInfant" pitchFamily="2" charset="0"/>
                <a:sym typeface="Arial"/>
              </a:rPr>
              <a:t>Assessment</a:t>
            </a:r>
            <a:endParaRPr sz="4000" b="1" i="0" u="none" strike="noStrike" cap="none" dirty="0">
              <a:solidFill>
                <a:srgbClr val="000000"/>
              </a:solidFill>
              <a:latin typeface="SassoonPrimaryInfant" pitchFamily="2" charset="0"/>
              <a:sym typeface="Arial"/>
            </a:endParaRPr>
          </a:p>
        </p:txBody>
      </p:sp>
      <p:sp>
        <p:nvSpPr>
          <p:cNvPr id="363" name="Google Shape;363;p15"/>
          <p:cNvSpPr txBox="1"/>
          <p:nvPr/>
        </p:nvSpPr>
        <p:spPr>
          <a:xfrm>
            <a:off x="205363" y="4074700"/>
            <a:ext cx="8597100" cy="2678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The </a:t>
            </a:r>
            <a:r>
              <a:rPr lang="en-GB" sz="2400" b="1" i="0" u="none" strike="noStrike" cap="none" dirty="0">
                <a:solidFill>
                  <a:srgbClr val="002060"/>
                </a:solidFill>
                <a:latin typeface="SassoonPrimaryInfant" pitchFamily="2" charset="0"/>
                <a:sym typeface="Arial"/>
              </a:rPr>
              <a:t>Phonics Screening Check </a:t>
            </a:r>
            <a:r>
              <a:rPr lang="en-GB" sz="2400" b="0" i="0" u="none" strike="noStrike" cap="none" dirty="0">
                <a:solidFill>
                  <a:schemeClr val="dk1"/>
                </a:solidFill>
                <a:latin typeface="SassoonPrimaryInfant" pitchFamily="2" charset="0"/>
                <a:sym typeface="Arial"/>
              </a:rPr>
              <a:t>is a short, statutory assessment taken by pupils at the end of Year 1 to evaluate their decoding and word-reading skills. </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400"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They read a list of 40 words out loud using their letter sounds. The check helps to ensure any children needing extra reading support are further identified.</a:t>
            </a:r>
            <a:endParaRPr sz="2400" b="0" i="0" u="none" strike="noStrike" cap="none" dirty="0">
              <a:solidFill>
                <a:srgbClr val="000000"/>
              </a:solidFill>
              <a:latin typeface="SassoonPrimaryInfant" pitchFamily="2" charset="0"/>
              <a:sym typeface="Arial"/>
            </a:endParaRPr>
          </a:p>
        </p:txBody>
      </p:sp>
      <p:sp>
        <p:nvSpPr>
          <p:cNvPr id="364" name="Google Shape;364;p15"/>
          <p:cNvSpPr txBox="1"/>
          <p:nvPr/>
        </p:nvSpPr>
        <p:spPr>
          <a:xfrm>
            <a:off x="285750" y="830158"/>
            <a:ext cx="11620500" cy="293923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We assess the children in: </a:t>
            </a:r>
            <a:endParaRPr sz="2400" b="0" i="0" u="none" strike="noStrike" cap="none" dirty="0">
              <a:solidFill>
                <a:schemeClr val="dk1"/>
              </a:solidFill>
              <a:latin typeface="SassoonPrimaryInfant" pitchFamily="2" charset="0"/>
              <a:sym typeface="Arial"/>
            </a:endParaRPr>
          </a:p>
          <a:p>
            <a:pPr marL="285750" marR="0" lvl="0" indent="-285750" algn="ctr" rtl="0">
              <a:lnSpc>
                <a:spcPct val="100000"/>
              </a:lnSpc>
              <a:spcBef>
                <a:spcPts val="0"/>
              </a:spcBef>
              <a:spcAft>
                <a:spcPts val="0"/>
              </a:spcAft>
              <a:buClr>
                <a:schemeClr val="dk1"/>
              </a:buClr>
              <a:buSzPts val="2000"/>
              <a:buFont typeface="Arial"/>
              <a:buChar char="•"/>
            </a:pPr>
            <a:r>
              <a:rPr lang="en-GB" sz="2400" b="0" i="0" u="none" strike="noStrike" cap="none" dirty="0">
                <a:solidFill>
                  <a:schemeClr val="dk1"/>
                </a:solidFill>
                <a:latin typeface="SassoonPrimaryInfant" pitchFamily="2" charset="0"/>
                <a:sym typeface="Arial"/>
              </a:rPr>
              <a:t>Writing </a:t>
            </a:r>
            <a:endParaRPr sz="2400" b="0" i="0" u="none" strike="noStrike" cap="none" dirty="0">
              <a:solidFill>
                <a:schemeClr val="dk1"/>
              </a:solidFill>
              <a:latin typeface="SassoonPrimaryInfant" pitchFamily="2" charset="0"/>
              <a:sym typeface="Arial"/>
            </a:endParaRPr>
          </a:p>
          <a:p>
            <a:pPr marL="285750" marR="0" lvl="0" indent="-285750" algn="ctr" rtl="0">
              <a:lnSpc>
                <a:spcPct val="100000"/>
              </a:lnSpc>
              <a:spcBef>
                <a:spcPts val="0"/>
              </a:spcBef>
              <a:spcAft>
                <a:spcPts val="0"/>
              </a:spcAft>
              <a:buClr>
                <a:schemeClr val="dk1"/>
              </a:buClr>
              <a:buSzPts val="2000"/>
              <a:buFont typeface="Arial"/>
              <a:buChar char="•"/>
            </a:pPr>
            <a:r>
              <a:rPr lang="en-GB" sz="2400" b="0" i="0" u="none" strike="noStrike" cap="none" dirty="0">
                <a:solidFill>
                  <a:schemeClr val="dk1"/>
                </a:solidFill>
                <a:latin typeface="SassoonPrimaryInfant" pitchFamily="2" charset="0"/>
                <a:sym typeface="Arial"/>
              </a:rPr>
              <a:t>Reading </a:t>
            </a:r>
            <a:endParaRPr dirty="0">
              <a:latin typeface="SassoonPrimaryInfant" pitchFamily="2" charset="0"/>
            </a:endParaRPr>
          </a:p>
          <a:p>
            <a:pPr marL="285750" marR="0" lvl="0" indent="-285750" algn="ctr" rtl="0">
              <a:lnSpc>
                <a:spcPct val="100000"/>
              </a:lnSpc>
              <a:spcBef>
                <a:spcPts val="0"/>
              </a:spcBef>
              <a:spcAft>
                <a:spcPts val="0"/>
              </a:spcAft>
              <a:buClr>
                <a:schemeClr val="dk1"/>
              </a:buClr>
              <a:buSzPts val="2000"/>
              <a:buFont typeface="Arial"/>
              <a:buChar char="•"/>
            </a:pPr>
            <a:r>
              <a:rPr lang="en-GB" sz="2400" b="0" i="0" u="none" strike="noStrike" cap="none" dirty="0">
                <a:solidFill>
                  <a:schemeClr val="dk1"/>
                </a:solidFill>
                <a:latin typeface="SassoonPrimaryInfant" pitchFamily="2" charset="0"/>
                <a:sym typeface="Arial"/>
              </a:rPr>
              <a:t>Maths </a:t>
            </a:r>
            <a:endParaRPr sz="2400" b="0" i="0" u="none" strike="noStrike" cap="none" dirty="0">
              <a:solidFill>
                <a:schemeClr val="dk1"/>
              </a:solidFill>
              <a:latin typeface="SassoonPrimaryInfant" pitchFamily="2" charset="0"/>
              <a:sym typeface="Arial"/>
            </a:endParaRPr>
          </a:p>
          <a:p>
            <a:pPr marL="285750" marR="0" lvl="0" indent="-273050" algn="ctr" rtl="0">
              <a:lnSpc>
                <a:spcPct val="100000"/>
              </a:lnSpc>
              <a:spcBef>
                <a:spcPts val="0"/>
              </a:spcBef>
              <a:spcAft>
                <a:spcPts val="0"/>
              </a:spcAft>
              <a:buClr>
                <a:schemeClr val="dk1"/>
              </a:buClr>
              <a:buSzPts val="1800"/>
              <a:buFont typeface="Arial"/>
              <a:buChar char="•"/>
            </a:pPr>
            <a:r>
              <a:rPr lang="en-GB" sz="2400" b="0" i="0" u="none" strike="noStrike" cap="none" dirty="0">
                <a:solidFill>
                  <a:schemeClr val="dk1"/>
                </a:solidFill>
                <a:latin typeface="SassoonPrimaryInfant" pitchFamily="2" charset="0"/>
                <a:sym typeface="Arial"/>
              </a:rPr>
              <a:t>Science </a:t>
            </a:r>
            <a:endParaRPr sz="24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endParaRPr sz="11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These areas are assessed throughout the year with outcomes used by teachers to inform next steps in their teaching. </a:t>
            </a:r>
            <a:endParaRPr sz="2400" dirty="0">
              <a:solidFill>
                <a:schemeClr val="dk1"/>
              </a:solidFill>
              <a:latin typeface="SassoonPrimaryInfant" pitchFamily="2" charset="0"/>
              <a:sym typeface="Arial"/>
            </a:endParaRPr>
          </a:p>
        </p:txBody>
      </p:sp>
      <p:pic>
        <p:nvPicPr>
          <p:cNvPr id="365" name="Google Shape;365;p15"/>
          <p:cNvPicPr preferRelativeResize="0"/>
          <p:nvPr/>
        </p:nvPicPr>
        <p:blipFill rotWithShape="1">
          <a:blip r:embed="rId4">
            <a:alphaModFix/>
          </a:blip>
          <a:srcRect l="57186" t="4637"/>
          <a:stretch/>
        </p:blipFill>
        <p:spPr>
          <a:xfrm rot="404903">
            <a:off x="9700566" y="3452917"/>
            <a:ext cx="2120011" cy="1583140"/>
          </a:xfrm>
          <a:prstGeom prst="rect">
            <a:avLst/>
          </a:prstGeom>
          <a:noFill/>
          <a:ln>
            <a:noFill/>
          </a:ln>
        </p:spPr>
      </p:pic>
      <p:pic>
        <p:nvPicPr>
          <p:cNvPr id="366" name="Google Shape;366;p15"/>
          <p:cNvPicPr preferRelativeResize="0"/>
          <p:nvPr/>
        </p:nvPicPr>
        <p:blipFill rotWithShape="1">
          <a:blip r:embed="rId4">
            <a:alphaModFix/>
          </a:blip>
          <a:srcRect t="4637" r="55895"/>
          <a:stretch/>
        </p:blipFill>
        <p:spPr>
          <a:xfrm rot="-563933">
            <a:off x="9326681" y="4906500"/>
            <a:ext cx="2434230" cy="176458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Google Shape;371;p16"/>
          <p:cNvPicPr preferRelativeResize="0"/>
          <p:nvPr/>
        </p:nvPicPr>
        <p:blipFill rotWithShape="1">
          <a:blip r:embed="rId3">
            <a:alphaModFix/>
          </a:blip>
          <a:srcRect/>
          <a:stretch/>
        </p:blipFill>
        <p:spPr>
          <a:xfrm>
            <a:off x="120644" y="84692"/>
            <a:ext cx="1095207" cy="1101013"/>
          </a:xfrm>
          <a:prstGeom prst="rect">
            <a:avLst/>
          </a:prstGeom>
          <a:noFill/>
          <a:ln>
            <a:noFill/>
          </a:ln>
        </p:spPr>
      </p:pic>
      <p:sp>
        <p:nvSpPr>
          <p:cNvPr id="372" name="Google Shape;372;p16"/>
          <p:cNvSpPr txBox="1"/>
          <p:nvPr/>
        </p:nvSpPr>
        <p:spPr>
          <a:xfrm>
            <a:off x="953627" y="0"/>
            <a:ext cx="2758448"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5400" b="1" i="0" u="sng" strike="noStrike" cap="none" dirty="0">
                <a:solidFill>
                  <a:schemeClr val="dk1"/>
                </a:solidFill>
                <a:latin typeface="SassoonPrimaryInfant" pitchFamily="2" charset="0"/>
                <a:sym typeface="Arial"/>
              </a:rPr>
              <a:t>Trips</a:t>
            </a:r>
            <a:endParaRPr sz="5400" b="1" i="0" u="none" strike="noStrike" cap="none" dirty="0">
              <a:solidFill>
                <a:srgbClr val="000000"/>
              </a:solidFill>
              <a:latin typeface="SassoonPrimaryInfant" pitchFamily="2" charset="0"/>
              <a:sym typeface="Arial"/>
            </a:endParaRPr>
          </a:p>
        </p:txBody>
      </p:sp>
      <p:sp>
        <p:nvSpPr>
          <p:cNvPr id="373" name="Google Shape;373;p16"/>
          <p:cNvSpPr txBox="1"/>
          <p:nvPr/>
        </p:nvSpPr>
        <p:spPr>
          <a:xfrm>
            <a:off x="223094" y="4207021"/>
            <a:ext cx="11950709" cy="28622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During are trips we expect children to represent our school in the local community dressed in school uniform and showing good behaviour. We use the school grounds to extend learning and invite visitors in to share their experiences or expertise.</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2400" b="0" i="0" u="none" strike="noStrike" cap="none" dirty="0">
              <a:solidFill>
                <a:schemeClr val="dk1"/>
              </a:solidFill>
              <a:latin typeface="SassoonPrimaryInfant" pitchFamily="2" charset="0"/>
              <a:sym typeface="Arial"/>
            </a:endParaRPr>
          </a:p>
          <a:p>
            <a:pPr marL="0" marR="0" lvl="0" indent="0" algn="l" rtl="0">
              <a:lnSpc>
                <a:spcPct val="100000"/>
              </a:lnSpc>
              <a:spcBef>
                <a:spcPts val="0"/>
              </a:spcBef>
              <a:spcAft>
                <a:spcPts val="0"/>
              </a:spcAft>
              <a:buClr>
                <a:srgbClr val="000000"/>
              </a:buClr>
              <a:buSzPts val="1800"/>
              <a:buFont typeface="Arial"/>
              <a:buNone/>
            </a:pPr>
            <a:r>
              <a:rPr lang="en-GB" sz="2400" b="0" i="0" u="none" strike="noStrike" cap="none" dirty="0">
                <a:solidFill>
                  <a:schemeClr val="dk1"/>
                </a:solidFill>
                <a:latin typeface="SassoonPrimaryInfant" pitchFamily="2" charset="0"/>
                <a:sym typeface="Arial"/>
              </a:rPr>
              <a:t>Parents will be informed via email about a big class trip a few weeks before it is due to happen and how to make payment (if required).</a:t>
            </a:r>
            <a:endParaRPr dirty="0">
              <a:latin typeface="SassoonPrimaryInfant" pitchFamily="2" charset="0"/>
            </a:endParaRPr>
          </a:p>
          <a:p>
            <a:pPr marL="0" marR="0" lvl="0" indent="0" algn="l" rtl="0">
              <a:lnSpc>
                <a:spcPct val="100000"/>
              </a:lnSpc>
              <a:spcBef>
                <a:spcPts val="0"/>
              </a:spcBef>
              <a:spcAft>
                <a:spcPts val="0"/>
              </a:spcAft>
              <a:buClr>
                <a:srgbClr val="000000"/>
              </a:buClr>
              <a:buSzPts val="1800"/>
              <a:buFont typeface="Arial"/>
              <a:buNone/>
            </a:pPr>
            <a:endParaRPr sz="1800" dirty="0">
              <a:solidFill>
                <a:schemeClr val="dk1"/>
              </a:solidFill>
              <a:latin typeface="Calibri"/>
              <a:ea typeface="Calibri"/>
              <a:cs typeface="Calibri"/>
              <a:sym typeface="Calibri"/>
            </a:endParaRPr>
          </a:p>
        </p:txBody>
      </p:sp>
      <p:pic>
        <p:nvPicPr>
          <p:cNvPr id="374" name="Google Shape;374;p16"/>
          <p:cNvPicPr preferRelativeResize="0"/>
          <p:nvPr/>
        </p:nvPicPr>
        <p:blipFill rotWithShape="1">
          <a:blip r:embed="rId3">
            <a:alphaModFix/>
          </a:blip>
          <a:srcRect/>
          <a:stretch/>
        </p:blipFill>
        <p:spPr>
          <a:xfrm>
            <a:off x="10952703" y="84692"/>
            <a:ext cx="1118652" cy="1101013"/>
          </a:xfrm>
          <a:prstGeom prst="rect">
            <a:avLst/>
          </a:prstGeom>
          <a:noFill/>
          <a:ln>
            <a:noFill/>
          </a:ln>
        </p:spPr>
      </p:pic>
      <p:pic>
        <p:nvPicPr>
          <p:cNvPr id="375" name="Google Shape;375;p16"/>
          <p:cNvPicPr preferRelativeResize="0"/>
          <p:nvPr/>
        </p:nvPicPr>
        <p:blipFill rotWithShape="1">
          <a:blip r:embed="rId4">
            <a:alphaModFix/>
          </a:blip>
          <a:srcRect/>
          <a:stretch/>
        </p:blipFill>
        <p:spPr>
          <a:xfrm rot="489736">
            <a:off x="7865648" y="326983"/>
            <a:ext cx="2752067" cy="2507800"/>
          </a:xfrm>
          <a:prstGeom prst="rect">
            <a:avLst/>
          </a:prstGeom>
          <a:noFill/>
          <a:ln w="38100" cap="flat" cmpd="sng">
            <a:solidFill>
              <a:schemeClr val="dk1"/>
            </a:solidFill>
            <a:prstDash val="solid"/>
            <a:round/>
            <a:headEnd type="none" w="sm" len="sm"/>
            <a:tailEnd type="none" w="sm" len="sm"/>
          </a:ln>
        </p:spPr>
      </p:pic>
      <p:pic>
        <p:nvPicPr>
          <p:cNvPr id="376" name="Google Shape;376;p16"/>
          <p:cNvPicPr preferRelativeResize="0"/>
          <p:nvPr/>
        </p:nvPicPr>
        <p:blipFill rotWithShape="1">
          <a:blip r:embed="rId5">
            <a:alphaModFix/>
          </a:blip>
          <a:srcRect/>
          <a:stretch/>
        </p:blipFill>
        <p:spPr>
          <a:xfrm>
            <a:off x="10261000" y="1545815"/>
            <a:ext cx="1637279" cy="2210327"/>
          </a:xfrm>
          <a:prstGeom prst="rect">
            <a:avLst/>
          </a:prstGeom>
          <a:noFill/>
          <a:ln w="38100" cap="flat" cmpd="sng">
            <a:solidFill>
              <a:schemeClr val="dk1"/>
            </a:solidFill>
            <a:prstDash val="solid"/>
            <a:round/>
            <a:headEnd type="none" w="sm" len="sm"/>
            <a:tailEnd type="none" w="sm" len="sm"/>
          </a:ln>
        </p:spPr>
      </p:pic>
      <p:pic>
        <p:nvPicPr>
          <p:cNvPr id="377" name="Google Shape;377;p16"/>
          <p:cNvPicPr preferRelativeResize="0"/>
          <p:nvPr/>
        </p:nvPicPr>
        <p:blipFill rotWithShape="1">
          <a:blip r:embed="rId6">
            <a:alphaModFix/>
          </a:blip>
          <a:srcRect/>
          <a:stretch/>
        </p:blipFill>
        <p:spPr>
          <a:xfrm>
            <a:off x="5663509" y="2202355"/>
            <a:ext cx="2982866" cy="2004666"/>
          </a:xfrm>
          <a:prstGeom prst="rect">
            <a:avLst/>
          </a:prstGeom>
          <a:noFill/>
          <a:ln w="28575" cap="flat" cmpd="sng">
            <a:solidFill>
              <a:schemeClr val="dk1"/>
            </a:solidFill>
            <a:prstDash val="solid"/>
            <a:round/>
            <a:headEnd type="none" w="sm" len="sm"/>
            <a:tailEnd type="none" w="sm" len="sm"/>
          </a:ln>
        </p:spPr>
      </p:pic>
      <p:pic>
        <p:nvPicPr>
          <p:cNvPr id="378" name="Google Shape;378;p16"/>
          <p:cNvPicPr preferRelativeResize="0"/>
          <p:nvPr/>
        </p:nvPicPr>
        <p:blipFill rotWithShape="1">
          <a:blip r:embed="rId7">
            <a:alphaModFix/>
          </a:blip>
          <a:srcRect/>
          <a:stretch/>
        </p:blipFill>
        <p:spPr>
          <a:xfrm rot="293512">
            <a:off x="3676205" y="261964"/>
            <a:ext cx="2018141" cy="3046370"/>
          </a:xfrm>
          <a:prstGeom prst="rect">
            <a:avLst/>
          </a:prstGeom>
          <a:noFill/>
          <a:ln w="38100" cap="flat" cmpd="sng">
            <a:solidFill>
              <a:schemeClr val="dk1"/>
            </a:solidFill>
            <a:prstDash val="solid"/>
            <a:round/>
            <a:headEnd type="none" w="sm" len="sm"/>
            <a:tailEnd type="none" w="sm" len="sm"/>
          </a:ln>
        </p:spPr>
      </p:pic>
      <p:pic>
        <p:nvPicPr>
          <p:cNvPr id="379" name="Google Shape;379;p16"/>
          <p:cNvPicPr preferRelativeResize="0"/>
          <p:nvPr/>
        </p:nvPicPr>
        <p:blipFill rotWithShape="1">
          <a:blip r:embed="rId8">
            <a:alphaModFix/>
          </a:blip>
          <a:srcRect/>
          <a:stretch/>
        </p:blipFill>
        <p:spPr>
          <a:xfrm>
            <a:off x="5729205" y="84692"/>
            <a:ext cx="1950889" cy="2270957"/>
          </a:xfrm>
          <a:prstGeom prst="rect">
            <a:avLst/>
          </a:prstGeom>
          <a:noFill/>
          <a:ln w="28575" cap="flat" cmpd="sng">
            <a:solidFill>
              <a:schemeClr val="dk1"/>
            </a:solidFill>
            <a:prstDash val="solid"/>
            <a:round/>
            <a:headEnd type="none" w="sm" len="sm"/>
            <a:tailEnd type="none" w="sm" len="sm"/>
          </a:ln>
        </p:spPr>
      </p:pic>
      <p:pic>
        <p:nvPicPr>
          <p:cNvPr id="380" name="Google Shape;380;p16"/>
          <p:cNvPicPr preferRelativeResize="0"/>
          <p:nvPr/>
        </p:nvPicPr>
        <p:blipFill rotWithShape="1">
          <a:blip r:embed="rId9">
            <a:alphaModFix/>
          </a:blip>
          <a:srcRect/>
          <a:stretch/>
        </p:blipFill>
        <p:spPr>
          <a:xfrm>
            <a:off x="2614021" y="1939706"/>
            <a:ext cx="1632008" cy="2354443"/>
          </a:xfrm>
          <a:prstGeom prst="rect">
            <a:avLst/>
          </a:prstGeom>
          <a:noFill/>
          <a:ln w="38100" cap="flat" cmpd="sng">
            <a:solidFill>
              <a:schemeClr val="dk1"/>
            </a:solidFill>
            <a:prstDash val="solid"/>
            <a:round/>
            <a:headEnd type="none" w="sm" len="sm"/>
            <a:tailEnd type="none" w="sm" len="sm"/>
          </a:ln>
        </p:spPr>
      </p:pic>
      <p:pic>
        <p:nvPicPr>
          <p:cNvPr id="381" name="Google Shape;381;p16"/>
          <p:cNvPicPr preferRelativeResize="0"/>
          <p:nvPr/>
        </p:nvPicPr>
        <p:blipFill rotWithShape="1">
          <a:blip r:embed="rId10">
            <a:alphaModFix/>
          </a:blip>
          <a:srcRect r="15538"/>
          <a:stretch/>
        </p:blipFill>
        <p:spPr>
          <a:xfrm rot="-384778">
            <a:off x="389790" y="1208871"/>
            <a:ext cx="2180441" cy="1842371"/>
          </a:xfrm>
          <a:prstGeom prst="rect">
            <a:avLst/>
          </a:prstGeom>
          <a:noFill/>
          <a:ln w="38100" cap="flat" cmpd="sng">
            <a:solidFill>
              <a:schemeClr val="dk1"/>
            </a:solidFill>
            <a:prstDash val="solid"/>
            <a:round/>
            <a:headEnd type="none" w="sm" len="sm"/>
            <a:tailEnd type="none" w="sm" len="sm"/>
          </a:ln>
        </p:spPr>
      </p:pic>
      <p:sp>
        <p:nvSpPr>
          <p:cNvPr id="382" name="Google Shape;382;p16"/>
          <p:cNvSpPr txBox="1"/>
          <p:nvPr/>
        </p:nvSpPr>
        <p:spPr>
          <a:xfrm>
            <a:off x="18197" y="3651846"/>
            <a:ext cx="3488981"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dirty="0">
                <a:solidFill>
                  <a:schemeClr val="dk1"/>
                </a:solidFill>
                <a:latin typeface="SassoonPrimaryInfant" pitchFamily="2" charset="0"/>
                <a:sym typeface="Arial"/>
              </a:rPr>
              <a:t>Port Sunlight</a:t>
            </a:r>
            <a:endParaRPr dirty="0">
              <a:latin typeface="SassoonPrimaryInfant" pitchFamily="2" charset="0"/>
            </a:endParaRPr>
          </a:p>
          <a:p>
            <a:pPr marL="0" marR="0" lvl="0" indent="0" algn="l" rtl="0">
              <a:spcBef>
                <a:spcPts val="0"/>
              </a:spcBef>
              <a:spcAft>
                <a:spcPts val="0"/>
              </a:spcAft>
              <a:buNone/>
            </a:pPr>
            <a:endParaRPr sz="800" dirty="0">
              <a:solidFill>
                <a:schemeClr val="dk1"/>
              </a:solidFill>
              <a:latin typeface="SassoonPrimaryInfant" pitchFamily="2" charset="0"/>
              <a:sym typeface="Arial"/>
            </a:endParaRPr>
          </a:p>
        </p:txBody>
      </p:sp>
      <p:sp>
        <p:nvSpPr>
          <p:cNvPr id="383" name="Google Shape;383;p16"/>
          <p:cNvSpPr txBox="1"/>
          <p:nvPr/>
        </p:nvSpPr>
        <p:spPr>
          <a:xfrm>
            <a:off x="9090085" y="3804557"/>
            <a:ext cx="616743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dirty="0" err="1">
                <a:solidFill>
                  <a:schemeClr val="dk1"/>
                </a:solidFill>
                <a:latin typeface="SassoonPrimaryInfant" pitchFamily="2" charset="0"/>
                <a:sym typeface="Arial"/>
              </a:rPr>
              <a:t>Thurstaston</a:t>
            </a:r>
            <a:endParaRPr sz="3600" dirty="0">
              <a:solidFill>
                <a:schemeClr val="dk1"/>
              </a:solidFill>
              <a:latin typeface="SassoonPrimaryInfant" pitchFamily="2" charset="0"/>
              <a:sym typeface="Arial"/>
            </a:endParaRPr>
          </a:p>
        </p:txBody>
      </p:sp>
      <p:sp>
        <p:nvSpPr>
          <p:cNvPr id="2" name="Flowchart: Connector 1">
            <a:extLst>
              <a:ext uri="{FF2B5EF4-FFF2-40B4-BE49-F238E27FC236}">
                <a16:creationId xmlns:a16="http://schemas.microsoft.com/office/drawing/2014/main" id="{FA34CC59-7F3F-418F-9D8D-DB06BF100968}"/>
              </a:ext>
            </a:extLst>
          </p:cNvPr>
          <p:cNvSpPr/>
          <p:nvPr/>
        </p:nvSpPr>
        <p:spPr>
          <a:xfrm>
            <a:off x="7860631" y="2620211"/>
            <a:ext cx="112295" cy="13101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17"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389" name="Google Shape;389;p17"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390" name="Google Shape;390;p17"/>
          <p:cNvSpPr txBox="1"/>
          <p:nvPr/>
        </p:nvSpPr>
        <p:spPr>
          <a:xfrm>
            <a:off x="2720587" y="201625"/>
            <a:ext cx="698070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GB" sz="4400" b="1" i="0" u="sng" strike="noStrike" cap="none" dirty="0">
                <a:solidFill>
                  <a:schemeClr val="dk1"/>
                </a:solidFill>
                <a:latin typeface="SassoonPrimaryInfant" pitchFamily="2" charset="0"/>
                <a:sym typeface="Arial"/>
              </a:rPr>
              <a:t>Teaching Session</a:t>
            </a:r>
            <a:endParaRPr sz="4400" b="1" i="0" u="sng" strike="noStrike" cap="none" dirty="0">
              <a:solidFill>
                <a:srgbClr val="000000"/>
              </a:solidFill>
              <a:latin typeface="SassoonPrimaryInfant" pitchFamily="2" charset="0"/>
              <a:sym typeface="Arial"/>
            </a:endParaRPr>
          </a:p>
        </p:txBody>
      </p:sp>
      <p:sp>
        <p:nvSpPr>
          <p:cNvPr id="391" name="Google Shape;391;p17"/>
          <p:cNvSpPr txBox="1"/>
          <p:nvPr/>
        </p:nvSpPr>
        <p:spPr>
          <a:xfrm>
            <a:off x="2585963" y="1030288"/>
            <a:ext cx="6980700" cy="89252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2800" dirty="0">
                <a:solidFill>
                  <a:schemeClr val="dk1"/>
                </a:solidFill>
                <a:latin typeface="SassoonPrimaryInfant" pitchFamily="2" charset="0"/>
                <a:sym typeface="Arial"/>
              </a:rPr>
              <a:t>-</a:t>
            </a:r>
            <a:endParaRPr sz="2800" dirty="0">
              <a:solidFill>
                <a:schemeClr val="dk1"/>
              </a:solidFill>
              <a:latin typeface="SassoonPrimaryInfant" pitchFamily="2" charset="0"/>
              <a:sym typeface="Arial"/>
            </a:endParaRPr>
          </a:p>
        </p:txBody>
      </p:sp>
      <p:pic>
        <p:nvPicPr>
          <p:cNvPr id="6" name="Google Shape;398;p38">
            <a:extLst>
              <a:ext uri="{FF2B5EF4-FFF2-40B4-BE49-F238E27FC236}">
                <a16:creationId xmlns:a16="http://schemas.microsoft.com/office/drawing/2014/main" id="{4D592BDF-3F3C-4575-8218-A5AC7E0637FA}"/>
              </a:ext>
            </a:extLst>
          </p:cNvPr>
          <p:cNvPicPr preferRelativeResize="0"/>
          <p:nvPr/>
        </p:nvPicPr>
        <p:blipFill rotWithShape="1">
          <a:blip r:embed="rId4">
            <a:alphaModFix/>
          </a:blip>
          <a:srcRect/>
          <a:stretch/>
        </p:blipFill>
        <p:spPr>
          <a:xfrm>
            <a:off x="1990725" y="1243493"/>
            <a:ext cx="3485074" cy="2404893"/>
          </a:xfrm>
          <a:prstGeom prst="rect">
            <a:avLst/>
          </a:prstGeom>
          <a:noFill/>
          <a:ln>
            <a:noFill/>
          </a:ln>
        </p:spPr>
      </p:pic>
      <p:pic>
        <p:nvPicPr>
          <p:cNvPr id="8" name="Google Shape;439;p46">
            <a:extLst>
              <a:ext uri="{FF2B5EF4-FFF2-40B4-BE49-F238E27FC236}">
                <a16:creationId xmlns:a16="http://schemas.microsoft.com/office/drawing/2014/main" id="{6B9443E9-8348-410A-AED3-556343C9780C}"/>
              </a:ext>
            </a:extLst>
          </p:cNvPr>
          <p:cNvPicPr preferRelativeResize="0"/>
          <p:nvPr/>
        </p:nvPicPr>
        <p:blipFill rotWithShape="1">
          <a:blip r:embed="rId5">
            <a:alphaModFix/>
          </a:blip>
          <a:srcRect/>
          <a:stretch/>
        </p:blipFill>
        <p:spPr>
          <a:xfrm>
            <a:off x="6210937" y="1264216"/>
            <a:ext cx="3821097" cy="2542525"/>
          </a:xfrm>
          <a:prstGeom prst="rect">
            <a:avLst/>
          </a:prstGeom>
          <a:noFill/>
          <a:ln>
            <a:noFill/>
          </a:ln>
        </p:spPr>
      </p:pic>
      <p:pic>
        <p:nvPicPr>
          <p:cNvPr id="9" name="Google Shape;453;p48">
            <a:extLst>
              <a:ext uri="{FF2B5EF4-FFF2-40B4-BE49-F238E27FC236}">
                <a16:creationId xmlns:a16="http://schemas.microsoft.com/office/drawing/2014/main" id="{9B723972-8C53-408C-9DCE-F3643A79F00D}"/>
              </a:ext>
            </a:extLst>
          </p:cNvPr>
          <p:cNvPicPr preferRelativeResize="0"/>
          <p:nvPr/>
        </p:nvPicPr>
        <p:blipFill rotWithShape="1">
          <a:blip r:embed="rId6">
            <a:alphaModFix/>
          </a:blip>
          <a:srcRect/>
          <a:stretch/>
        </p:blipFill>
        <p:spPr>
          <a:xfrm>
            <a:off x="6210937" y="3982098"/>
            <a:ext cx="3821097" cy="2542526"/>
          </a:xfrm>
          <a:prstGeom prst="rect">
            <a:avLst/>
          </a:prstGeom>
          <a:noFill/>
          <a:ln>
            <a:noFill/>
          </a:ln>
        </p:spPr>
      </p:pic>
      <p:pic>
        <p:nvPicPr>
          <p:cNvPr id="10" name="Google Shape;446;p47">
            <a:extLst>
              <a:ext uri="{FF2B5EF4-FFF2-40B4-BE49-F238E27FC236}">
                <a16:creationId xmlns:a16="http://schemas.microsoft.com/office/drawing/2014/main" id="{A264CED8-8270-4BE0-B24D-F9014FDC0828}"/>
              </a:ext>
            </a:extLst>
          </p:cNvPr>
          <p:cNvPicPr preferRelativeResize="0"/>
          <p:nvPr/>
        </p:nvPicPr>
        <p:blipFill rotWithShape="1">
          <a:blip r:embed="rId7">
            <a:alphaModFix/>
          </a:blip>
          <a:srcRect/>
          <a:stretch/>
        </p:blipFill>
        <p:spPr>
          <a:xfrm>
            <a:off x="1990725" y="3806741"/>
            <a:ext cx="3701527" cy="2717883"/>
          </a:xfrm>
          <a:prstGeom prst="rect">
            <a:avLst/>
          </a:prstGeom>
          <a:noFill/>
          <a:ln>
            <a:noFill/>
          </a:ln>
        </p:spPr>
      </p:pic>
    </p:spTree>
  </p:cSld>
  <p:clrMapOvr>
    <a:masterClrMapping/>
  </p:clrMapOvr>
</p:sld>
</file>

<file path=ppt/theme/theme1.xml><?xml version="1.0" encoding="utf-8"?>
<a:theme xmlns:a="http://schemas.openxmlformats.org/drawingml/2006/main" name="Master slide show">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1855</Words>
  <Application>Microsoft Office PowerPoint</Application>
  <PresentationFormat>Widescreen</PresentationFormat>
  <Paragraphs>235</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Comic Sans MS</vt:lpstr>
      <vt:lpstr>Montserrat Medium</vt:lpstr>
      <vt:lpstr>SassoonPrimaryInfant</vt:lpstr>
      <vt:lpstr>Arial</vt:lpstr>
      <vt:lpstr>Calibri</vt:lpstr>
      <vt:lpstr>Montserrat SemiBold</vt:lpstr>
      <vt:lpstr>Master slide show</vt:lpstr>
      <vt:lpstr>Welcome to our Year 1 curriculum morning.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Handwriting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our Year 1 curriculum morning.</dc:title>
  <dc:creator>Lucy Neal</dc:creator>
  <cp:lastModifiedBy>Katie Kirk</cp:lastModifiedBy>
  <cp:revision>5</cp:revision>
  <cp:lastPrinted>2026-09-25T07:43:57Z</cp:lastPrinted>
  <dcterms:created xsi:type="dcterms:W3CDTF">2024-07-15T12:33:46Z</dcterms:created>
  <dcterms:modified xsi:type="dcterms:W3CDTF">2026-09-25T15:52:13Z</dcterms:modified>
</cp:coreProperties>
</file>