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48" r:id="rId1"/>
  </p:sldMasterIdLst>
  <p:notesMasterIdLst>
    <p:notesMasterId r:id="rId24"/>
  </p:notesMasterIdLst>
  <p:sldIdLst>
    <p:sldId id="256" r:id="rId2"/>
    <p:sldId id="278" r:id="rId3"/>
    <p:sldId id="280" r:id="rId4"/>
    <p:sldId id="281" r:id="rId5"/>
    <p:sldId id="282" r:id="rId6"/>
    <p:sldId id="283" r:id="rId7"/>
    <p:sldId id="284" r:id="rId8"/>
    <p:sldId id="292" r:id="rId9"/>
    <p:sldId id="259" r:id="rId10"/>
    <p:sldId id="286" r:id="rId11"/>
    <p:sldId id="264" r:id="rId12"/>
    <p:sldId id="287" r:id="rId13"/>
    <p:sldId id="289" r:id="rId14"/>
    <p:sldId id="290" r:id="rId15"/>
    <p:sldId id="269" r:id="rId16"/>
    <p:sldId id="272" r:id="rId17"/>
    <p:sldId id="273" r:id="rId18"/>
    <p:sldId id="258" r:id="rId19"/>
    <p:sldId id="288" r:id="rId20"/>
    <p:sldId id="260" r:id="rId21"/>
    <p:sldId id="271" r:id="rId22"/>
    <p:sldId id="291" r:id="rId23"/>
  </p:sldIdLst>
  <p:sldSz cx="12192000" cy="6858000"/>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defaultTextStyle>
  <p:extLst>
    <p:ext uri="{521415D9-36F7-43E2-AB2F-B90AF26B5E84}">
      <p14:sectionLst xmlns:p14="http://schemas.microsoft.com/office/powerpoint/2010/main">
        <p14:section name="Default Section" id="{14BEF506-2422-494A-9426-FA094130A361}">
          <p14:sldIdLst>
            <p14:sldId id="256"/>
            <p14:sldId id="278"/>
            <p14:sldId id="280"/>
            <p14:sldId id="281"/>
            <p14:sldId id="282"/>
            <p14:sldId id="283"/>
            <p14:sldId id="284"/>
            <p14:sldId id="292"/>
            <p14:sldId id="259"/>
            <p14:sldId id="286"/>
            <p14:sldId id="264"/>
            <p14:sldId id="287"/>
          </p14:sldIdLst>
        </p14:section>
        <p14:section name="Untitled Section" id="{7286E5C4-6FE2-43D7-AE5B-0E45AE56D2F5}">
          <p14:sldIdLst>
            <p14:sldId id="289"/>
            <p14:sldId id="290"/>
            <p14:sldId id="269"/>
            <p14:sldId id="272"/>
            <p14:sldId id="273"/>
            <p14:sldId id="258"/>
            <p14:sldId id="288"/>
            <p14:sldId id="260"/>
            <p14:sldId id="271"/>
            <p14:sldId id="291"/>
          </p14:sldIdLst>
        </p14:section>
      </p14:sectionLst>
    </p:ext>
    <p:ext uri="{EFAFB233-063F-42B5-8137-9DF3F51BA10A}">
      <p15:sldGuideLst xmlns:p15="http://schemas.microsoft.com/office/powerpoint/2012/main"/>
    </p:ext>
    <p:ext uri="GoogleSlidesCustomDataVersion2">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r:id="rId27" roundtripDataSignature="AMtx7mjOgWvjF7qZgaZJyo+vtmlKq46V9A=="/>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80" d="100"/>
          <a:sy n="80" d="100"/>
        </p:scale>
        <p:origin x="710" y="67"/>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customschemas.google.com/relationships/presentationmetadata" Target="metadata"/><Relationship Id="rId30"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8788"/>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lvl1pPr marR="0" lvl="0" algn="r"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L="914400" marR="0" lvl="1"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2pPr>
            <a:lvl3pPr marL="1371600" marR="0" lvl="2"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3pPr>
            <a:lvl4pPr marL="1828800" marR="0" lvl="3"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4pPr>
            <a:lvl5pPr marL="2286000" marR="0" lvl="4"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5pPr>
            <a:lvl6pPr marL="2743200" marR="0" lvl="5"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6pPr>
            <a:lvl7pPr marL="3200400" marR="0" lvl="6"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7pPr>
            <a:lvl8pPr marL="3657600" marR="0" lvl="7"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8pPr>
            <a:lvl9pPr marL="4114800" marR="0" lvl="8"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8685213"/>
            <a:ext cx="2971800" cy="458787"/>
          </a:xfrm>
          <a:prstGeom prst="rect">
            <a:avLst/>
          </a:prstGeom>
          <a:noFill/>
          <a:ln>
            <a:noFill/>
          </a:ln>
        </p:spPr>
        <p:txBody>
          <a:bodyPr spcFirstLastPara="1" wrap="square" lIns="91425" tIns="45700" rIns="91425" bIns="45700" anchor="b"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GB" sz="1200" b="0" i="0" u="none" strike="noStrike" cap="none">
                <a:solidFill>
                  <a:schemeClr val="dk1"/>
                </a:solidFill>
                <a:latin typeface="Calibri"/>
                <a:ea typeface="Calibri"/>
                <a:cs typeface="Calibri"/>
                <a:sym typeface="Calibri"/>
              </a:rPr>
              <a:t>‹#›</a:t>
            </a:fld>
            <a:endParaRPr sz="1200" b="0" i="0" u="none" strike="noStrike" cap="none">
              <a:solidFill>
                <a:schemeClr val="dk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4"/>
        <p:cNvGrpSpPr/>
        <p:nvPr/>
      </p:nvGrpSpPr>
      <p:grpSpPr>
        <a:xfrm>
          <a:off x="0" y="0"/>
          <a:ext cx="0" cy="0"/>
          <a:chOff x="0" y="0"/>
          <a:chExt cx="0" cy="0"/>
        </a:xfrm>
      </p:grpSpPr>
      <p:sp>
        <p:nvSpPr>
          <p:cNvPr id="85" name="Google Shape;85;p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86" name="Google Shape;86;p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2"/>
        <p:cNvGrpSpPr/>
        <p:nvPr/>
      </p:nvGrpSpPr>
      <p:grpSpPr>
        <a:xfrm>
          <a:off x="0" y="0"/>
          <a:ext cx="0" cy="0"/>
          <a:chOff x="0" y="0"/>
          <a:chExt cx="0" cy="0"/>
        </a:xfrm>
      </p:grpSpPr>
      <p:sp>
        <p:nvSpPr>
          <p:cNvPr id="93" name="Google Shape;93;p2:notes"/>
          <p:cNvSpPr txBox="1">
            <a:spLocks noGrp="1"/>
          </p:cNvSpPr>
          <p:nvPr>
            <p:ph type="body" idx="1"/>
          </p:nvPr>
        </p:nvSpPr>
        <p:spPr>
          <a:xfrm>
            <a:off x="679768" y="4777194"/>
            <a:ext cx="5438140" cy="3908614"/>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94" name="Google Shape;94;p2:notes"/>
          <p:cNvSpPr>
            <a:spLocks noGrp="1" noRot="1" noChangeAspect="1"/>
          </p:cNvSpPr>
          <p:nvPr>
            <p:ph type="sldImg" idx="2"/>
          </p:nvPr>
        </p:nvSpPr>
        <p:spPr>
          <a:xfrm>
            <a:off x="422275" y="1241425"/>
            <a:ext cx="5953125" cy="334962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5"/>
        <p:cNvGrpSpPr/>
        <p:nvPr/>
      </p:nvGrpSpPr>
      <p:grpSpPr>
        <a:xfrm>
          <a:off x="0" y="0"/>
          <a:ext cx="0" cy="0"/>
          <a:chOff x="0" y="0"/>
          <a:chExt cx="0" cy="0"/>
        </a:xfrm>
      </p:grpSpPr>
      <p:sp>
        <p:nvSpPr>
          <p:cNvPr id="106" name="Google Shape;106;p18:notes"/>
          <p:cNvSpPr txBox="1">
            <a:spLocks noGrp="1"/>
          </p:cNvSpPr>
          <p:nvPr>
            <p:ph type="body" idx="1"/>
          </p:nvPr>
        </p:nvSpPr>
        <p:spPr>
          <a:xfrm>
            <a:off x="679768" y="4777194"/>
            <a:ext cx="5438140" cy="3908614"/>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07" name="Google Shape;107;p18:notes"/>
          <p:cNvSpPr>
            <a:spLocks noGrp="1" noRot="1" noChangeAspect="1"/>
          </p:cNvSpPr>
          <p:nvPr>
            <p:ph type="sldImg" idx="2"/>
          </p:nvPr>
        </p:nvSpPr>
        <p:spPr>
          <a:xfrm>
            <a:off x="422275" y="1241425"/>
            <a:ext cx="5953125" cy="334962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4"/>
        <p:cNvGrpSpPr/>
        <p:nvPr/>
      </p:nvGrpSpPr>
      <p:grpSpPr>
        <a:xfrm>
          <a:off x="0" y="0"/>
          <a:ext cx="0" cy="0"/>
          <a:chOff x="0" y="0"/>
          <a:chExt cx="0" cy="0"/>
        </a:xfrm>
      </p:grpSpPr>
      <p:sp>
        <p:nvSpPr>
          <p:cNvPr id="115" name="Google Shape;115;p3:notes"/>
          <p:cNvSpPr txBox="1">
            <a:spLocks noGrp="1"/>
          </p:cNvSpPr>
          <p:nvPr>
            <p:ph type="body" idx="1"/>
          </p:nvPr>
        </p:nvSpPr>
        <p:spPr>
          <a:xfrm>
            <a:off x="679768" y="4777194"/>
            <a:ext cx="5438140" cy="3908614"/>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16" name="Google Shape;116;p3:notes"/>
          <p:cNvSpPr>
            <a:spLocks noGrp="1" noRot="1" noChangeAspect="1"/>
          </p:cNvSpPr>
          <p:nvPr>
            <p:ph type="sldImg" idx="2"/>
          </p:nvPr>
        </p:nvSpPr>
        <p:spPr>
          <a:xfrm>
            <a:off x="422275" y="1241425"/>
            <a:ext cx="5953125" cy="334962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2"/>
        <p:cNvGrpSpPr/>
        <p:nvPr/>
      </p:nvGrpSpPr>
      <p:grpSpPr>
        <a:xfrm>
          <a:off x="0" y="0"/>
          <a:ext cx="0" cy="0"/>
          <a:chOff x="0" y="0"/>
          <a:chExt cx="0" cy="0"/>
        </a:xfrm>
      </p:grpSpPr>
      <p:sp>
        <p:nvSpPr>
          <p:cNvPr id="123" name="Google Shape;123;p31:notes"/>
          <p:cNvSpPr txBox="1">
            <a:spLocks noGrp="1"/>
          </p:cNvSpPr>
          <p:nvPr>
            <p:ph type="body" idx="1"/>
          </p:nvPr>
        </p:nvSpPr>
        <p:spPr>
          <a:xfrm>
            <a:off x="679768" y="4777194"/>
            <a:ext cx="5438140" cy="3908614"/>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24" name="Google Shape;124;p31:notes"/>
          <p:cNvSpPr>
            <a:spLocks noGrp="1" noRot="1" noChangeAspect="1"/>
          </p:cNvSpPr>
          <p:nvPr>
            <p:ph type="sldImg" idx="2"/>
          </p:nvPr>
        </p:nvSpPr>
        <p:spPr>
          <a:xfrm>
            <a:off x="422275" y="1241425"/>
            <a:ext cx="5953125" cy="334962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9"/>
        <p:cNvGrpSpPr/>
        <p:nvPr/>
      </p:nvGrpSpPr>
      <p:grpSpPr>
        <a:xfrm>
          <a:off x="0" y="0"/>
          <a:ext cx="0" cy="0"/>
          <a:chOff x="0" y="0"/>
          <a:chExt cx="0" cy="0"/>
        </a:xfrm>
      </p:grpSpPr>
      <p:sp>
        <p:nvSpPr>
          <p:cNvPr id="130" name="Google Shape;130;g2fcf3c26cf9_0_0:notes"/>
          <p:cNvSpPr txBox="1">
            <a:spLocks noGrp="1"/>
          </p:cNvSpPr>
          <p:nvPr>
            <p:ph type="body" idx="1"/>
          </p:nvPr>
        </p:nvSpPr>
        <p:spPr>
          <a:xfrm>
            <a:off x="679768" y="4777194"/>
            <a:ext cx="5438140" cy="3908777"/>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31" name="Google Shape;131;g2fcf3c26cf9_0_0:notes"/>
          <p:cNvSpPr>
            <a:spLocks noGrp="1" noRot="1" noChangeAspect="1"/>
          </p:cNvSpPr>
          <p:nvPr>
            <p:ph type="sldImg" idx="2"/>
          </p:nvPr>
        </p:nvSpPr>
        <p:spPr>
          <a:xfrm>
            <a:off x="422275" y="1241425"/>
            <a:ext cx="5953125" cy="334962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7"/>
        <p:cNvGrpSpPr/>
        <p:nvPr/>
      </p:nvGrpSpPr>
      <p:grpSpPr>
        <a:xfrm>
          <a:off x="0" y="0"/>
          <a:ext cx="0" cy="0"/>
          <a:chOff x="0" y="0"/>
          <a:chExt cx="0" cy="0"/>
        </a:xfrm>
      </p:grpSpPr>
      <p:sp>
        <p:nvSpPr>
          <p:cNvPr id="138" name="Google Shape;138;p34:notes"/>
          <p:cNvSpPr txBox="1">
            <a:spLocks noGrp="1"/>
          </p:cNvSpPr>
          <p:nvPr>
            <p:ph type="body" idx="1"/>
          </p:nvPr>
        </p:nvSpPr>
        <p:spPr>
          <a:xfrm>
            <a:off x="679768" y="4777194"/>
            <a:ext cx="5438140" cy="3908777"/>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39" name="Google Shape;139;p34:notes"/>
          <p:cNvSpPr>
            <a:spLocks noGrp="1" noRot="1" noChangeAspect="1"/>
          </p:cNvSpPr>
          <p:nvPr>
            <p:ph type="sldImg" idx="2"/>
          </p:nvPr>
        </p:nvSpPr>
        <p:spPr>
          <a:xfrm>
            <a:off x="422275" y="1241425"/>
            <a:ext cx="5953125" cy="334962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8"/>
        <p:cNvGrpSpPr/>
        <p:nvPr/>
      </p:nvGrpSpPr>
      <p:grpSpPr>
        <a:xfrm>
          <a:off x="0" y="0"/>
          <a:ext cx="0" cy="0"/>
          <a:chOff x="0" y="0"/>
          <a:chExt cx="0" cy="0"/>
        </a:xfrm>
      </p:grpSpPr>
      <p:sp>
        <p:nvSpPr>
          <p:cNvPr id="159" name="Google Shape;159;p35:notes"/>
          <p:cNvSpPr txBox="1">
            <a:spLocks noGrp="1"/>
          </p:cNvSpPr>
          <p:nvPr>
            <p:ph type="body" idx="1"/>
          </p:nvPr>
        </p:nvSpPr>
        <p:spPr>
          <a:xfrm>
            <a:off x="679768" y="4777194"/>
            <a:ext cx="5438140" cy="3908614"/>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60" name="Google Shape;160;p35:notes"/>
          <p:cNvSpPr>
            <a:spLocks noGrp="1" noRot="1" noChangeAspect="1"/>
          </p:cNvSpPr>
          <p:nvPr>
            <p:ph type="sldImg" idx="2"/>
          </p:nvPr>
        </p:nvSpPr>
        <p:spPr>
          <a:xfrm>
            <a:off x="422275" y="1241425"/>
            <a:ext cx="5953125" cy="334962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9"/>
        <p:cNvGrpSpPr/>
        <p:nvPr/>
      </p:nvGrpSpPr>
      <p:grpSpPr>
        <a:xfrm>
          <a:off x="0" y="0"/>
          <a:ext cx="0" cy="0"/>
          <a:chOff x="0" y="0"/>
          <a:chExt cx="0" cy="0"/>
        </a:xfrm>
      </p:grpSpPr>
      <p:sp>
        <p:nvSpPr>
          <p:cNvPr id="110" name="Google Shape;110;p4: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11" name="Google Shape;111;p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1"/>
        <p:cNvGrpSpPr/>
        <p:nvPr/>
      </p:nvGrpSpPr>
      <p:grpSpPr>
        <a:xfrm>
          <a:off x="0" y="0"/>
          <a:ext cx="0" cy="0"/>
          <a:chOff x="0" y="0"/>
          <a:chExt cx="0" cy="0"/>
        </a:xfrm>
      </p:grpSpPr>
      <p:sp>
        <p:nvSpPr>
          <p:cNvPr id="152" name="Google Shape;152;g3fa6264dbdc_0_1: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53" name="Google Shape;153;g3fa6264dbdc_0_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6"/>
        <p:cNvGrpSpPr/>
        <p:nvPr/>
      </p:nvGrpSpPr>
      <p:grpSpPr>
        <a:xfrm>
          <a:off x="0" y="0"/>
          <a:ext cx="0" cy="0"/>
          <a:chOff x="0" y="0"/>
          <a:chExt cx="0" cy="0"/>
        </a:xfrm>
      </p:grpSpPr>
      <p:sp>
        <p:nvSpPr>
          <p:cNvPr id="207" name="Google Shape;207;p8:notes"/>
          <p:cNvSpPr txBox="1">
            <a:spLocks noGrp="1"/>
          </p:cNvSpPr>
          <p:nvPr>
            <p:ph type="body" idx="1"/>
          </p:nvPr>
        </p:nvSpPr>
        <p:spPr>
          <a:xfrm>
            <a:off x="679768" y="4777194"/>
            <a:ext cx="5438140" cy="3908614"/>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208" name="Google Shape;208;p8:notes"/>
          <p:cNvSpPr>
            <a:spLocks noGrp="1" noRot="1" noChangeAspect="1"/>
          </p:cNvSpPr>
          <p:nvPr>
            <p:ph type="sldImg" idx="2"/>
          </p:nvPr>
        </p:nvSpPr>
        <p:spPr>
          <a:xfrm>
            <a:off x="422275" y="1241425"/>
            <a:ext cx="5953125" cy="334962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3"/>
        <p:cNvGrpSpPr/>
        <p:nvPr/>
      </p:nvGrpSpPr>
      <p:grpSpPr>
        <a:xfrm>
          <a:off x="0" y="0"/>
          <a:ext cx="0" cy="0"/>
          <a:chOff x="0" y="0"/>
          <a:chExt cx="0" cy="0"/>
        </a:xfrm>
      </p:grpSpPr>
      <p:sp>
        <p:nvSpPr>
          <p:cNvPr id="194" name="Google Shape;194;p1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95" name="Google Shape;195;p1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8"/>
        <p:cNvGrpSpPr/>
        <p:nvPr/>
      </p:nvGrpSpPr>
      <p:grpSpPr>
        <a:xfrm>
          <a:off x="0" y="0"/>
          <a:ext cx="0" cy="0"/>
          <a:chOff x="0" y="0"/>
          <a:chExt cx="0" cy="0"/>
        </a:xfrm>
      </p:grpSpPr>
      <p:sp>
        <p:nvSpPr>
          <p:cNvPr id="219" name="Google Shape;219;g3fa6264dbdc_0_26: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220" name="Google Shape;220;g3fa6264dbdc_0_2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6"/>
        <p:cNvGrpSpPr/>
        <p:nvPr/>
      </p:nvGrpSpPr>
      <p:grpSpPr>
        <a:xfrm>
          <a:off x="0" y="0"/>
          <a:ext cx="0" cy="0"/>
          <a:chOff x="0" y="0"/>
          <a:chExt cx="0" cy="0"/>
        </a:xfrm>
      </p:grpSpPr>
      <p:sp>
        <p:nvSpPr>
          <p:cNvPr id="227" name="Google Shape;227;p16: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228" name="Google Shape;228;p1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9"/>
        <p:cNvGrpSpPr/>
        <p:nvPr/>
      </p:nvGrpSpPr>
      <p:grpSpPr>
        <a:xfrm>
          <a:off x="0" y="0"/>
          <a:ext cx="0" cy="0"/>
          <a:chOff x="0" y="0"/>
          <a:chExt cx="0" cy="0"/>
        </a:xfrm>
      </p:grpSpPr>
      <p:sp>
        <p:nvSpPr>
          <p:cNvPr id="210" name="Google Shape;210;p1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211" name="Google Shape;211;p1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8"/>
        <p:cNvGrpSpPr/>
        <p:nvPr/>
      </p:nvGrpSpPr>
      <p:grpSpPr>
        <a:xfrm>
          <a:off x="0" y="0"/>
          <a:ext cx="0" cy="0"/>
          <a:chOff x="0" y="0"/>
          <a:chExt cx="0" cy="0"/>
        </a:xfrm>
      </p:grpSpPr>
      <p:sp>
        <p:nvSpPr>
          <p:cNvPr id="349" name="Google Shape;349;p39:notes"/>
          <p:cNvSpPr txBox="1">
            <a:spLocks noGrp="1"/>
          </p:cNvSpPr>
          <p:nvPr>
            <p:ph type="body" idx="1"/>
          </p:nvPr>
        </p:nvSpPr>
        <p:spPr>
          <a:xfrm>
            <a:off x="679768" y="4777194"/>
            <a:ext cx="5438140" cy="3908614"/>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50" name="Google Shape;350;p39:notes"/>
          <p:cNvSpPr>
            <a:spLocks noGrp="1" noRot="1" noChangeAspect="1"/>
          </p:cNvSpPr>
          <p:nvPr>
            <p:ph type="sldImg" idx="2"/>
          </p:nvPr>
        </p:nvSpPr>
        <p:spPr>
          <a:xfrm>
            <a:off x="422275" y="1241425"/>
            <a:ext cx="5953125" cy="3349625"/>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15"/>
        <p:cNvGrpSpPr/>
        <p:nvPr/>
      </p:nvGrpSpPr>
      <p:grpSpPr>
        <a:xfrm>
          <a:off x="0" y="0"/>
          <a:ext cx="0" cy="0"/>
          <a:chOff x="0" y="0"/>
          <a:chExt cx="0" cy="0"/>
        </a:xfrm>
      </p:grpSpPr>
      <p:sp>
        <p:nvSpPr>
          <p:cNvPr id="16" name="Google Shape;16;p20"/>
          <p:cNvSpPr txBox="1">
            <a:spLocks noGrp="1"/>
          </p:cNvSpPr>
          <p:nvPr>
            <p:ph type="ctrTitle"/>
          </p:nvPr>
        </p:nvSpPr>
        <p:spPr>
          <a:xfrm>
            <a:off x="1524000" y="1122363"/>
            <a:ext cx="9144000" cy="23876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6000"/>
              <a:buFont typeface="Calibri"/>
              <a:buNone/>
              <a:defRPr sz="6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7" name="Google Shape;17;p20"/>
          <p:cNvSpPr txBox="1">
            <a:spLocks noGrp="1"/>
          </p:cNvSpPr>
          <p:nvPr>
            <p:ph type="subTitle" idx="1"/>
          </p:nvPr>
        </p:nvSpPr>
        <p:spPr>
          <a:xfrm>
            <a:off x="1524000" y="3602038"/>
            <a:ext cx="9144000" cy="1655762"/>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18" name="Google Shape;18;p20"/>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9" name="Google Shape;19;p20"/>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0" name="Google Shape;20;p20"/>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21"/>
        <p:cNvGrpSpPr/>
        <p:nvPr/>
      </p:nvGrpSpPr>
      <p:grpSpPr>
        <a:xfrm>
          <a:off x="0" y="0"/>
          <a:ext cx="0" cy="0"/>
          <a:chOff x="0" y="0"/>
          <a:chExt cx="0" cy="0"/>
        </a:xfrm>
      </p:grpSpPr>
      <p:sp>
        <p:nvSpPr>
          <p:cNvPr id="22" name="Google Shape;22;p2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3" name="Google Shape;23;p2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4" name="Google Shape;24;p2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31"/>
        <p:cNvGrpSpPr/>
        <p:nvPr/>
      </p:nvGrpSpPr>
      <p:grpSpPr>
        <a:xfrm>
          <a:off x="0" y="0"/>
          <a:ext cx="0" cy="0"/>
          <a:chOff x="0" y="0"/>
          <a:chExt cx="0" cy="0"/>
        </a:xfrm>
      </p:grpSpPr>
      <p:sp>
        <p:nvSpPr>
          <p:cNvPr id="32" name="Google Shape;32;p23"/>
          <p:cNvSpPr txBox="1">
            <a:spLocks noGrp="1"/>
          </p:cNvSpPr>
          <p:nvPr>
            <p:ph type="title"/>
          </p:nvPr>
        </p:nvSpPr>
        <p:spPr>
          <a:xfrm>
            <a:off x="831850" y="1709738"/>
            <a:ext cx="10515600" cy="2852737"/>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6000"/>
              <a:buFont typeface="Calibri"/>
              <a:buNone/>
              <a:defRPr sz="6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3" name="Google Shape;33;p23"/>
          <p:cNvSpPr txBox="1">
            <a:spLocks noGrp="1"/>
          </p:cNvSpPr>
          <p:nvPr>
            <p:ph type="body" idx="1"/>
          </p:nvPr>
        </p:nvSpPr>
        <p:spPr>
          <a:xfrm>
            <a:off x="831850" y="4589463"/>
            <a:ext cx="10515600" cy="1500187"/>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rgbClr val="888888"/>
              </a:buClr>
              <a:buSzPts val="2400"/>
              <a:buNone/>
              <a:defRPr sz="2400">
                <a:solidFill>
                  <a:srgbClr val="888888"/>
                </a:solidFill>
              </a:defRPr>
            </a:lvl1pPr>
            <a:lvl2pPr marL="914400" lvl="1" indent="-228600" algn="l">
              <a:lnSpc>
                <a:spcPct val="90000"/>
              </a:lnSpc>
              <a:spcBef>
                <a:spcPts val="500"/>
              </a:spcBef>
              <a:spcAft>
                <a:spcPts val="0"/>
              </a:spcAft>
              <a:buClr>
                <a:srgbClr val="888888"/>
              </a:buClr>
              <a:buSzPts val="2000"/>
              <a:buNone/>
              <a:defRPr sz="2000">
                <a:solidFill>
                  <a:srgbClr val="888888"/>
                </a:solidFill>
              </a:defRPr>
            </a:lvl2pPr>
            <a:lvl3pPr marL="1371600" lvl="2" indent="-228600" algn="l">
              <a:lnSpc>
                <a:spcPct val="90000"/>
              </a:lnSpc>
              <a:spcBef>
                <a:spcPts val="500"/>
              </a:spcBef>
              <a:spcAft>
                <a:spcPts val="0"/>
              </a:spcAft>
              <a:buClr>
                <a:srgbClr val="888888"/>
              </a:buClr>
              <a:buSzPts val="1800"/>
              <a:buNone/>
              <a:defRPr sz="1800">
                <a:solidFill>
                  <a:srgbClr val="888888"/>
                </a:solidFill>
              </a:defRPr>
            </a:lvl3pPr>
            <a:lvl4pPr marL="1828800" lvl="3" indent="-228600" algn="l">
              <a:lnSpc>
                <a:spcPct val="90000"/>
              </a:lnSpc>
              <a:spcBef>
                <a:spcPts val="500"/>
              </a:spcBef>
              <a:spcAft>
                <a:spcPts val="0"/>
              </a:spcAft>
              <a:buClr>
                <a:srgbClr val="888888"/>
              </a:buClr>
              <a:buSzPts val="1600"/>
              <a:buNone/>
              <a:defRPr sz="1600">
                <a:solidFill>
                  <a:srgbClr val="888888"/>
                </a:solidFill>
              </a:defRPr>
            </a:lvl4pPr>
            <a:lvl5pPr marL="2286000" lvl="4" indent="-228600" algn="l">
              <a:lnSpc>
                <a:spcPct val="90000"/>
              </a:lnSpc>
              <a:spcBef>
                <a:spcPts val="500"/>
              </a:spcBef>
              <a:spcAft>
                <a:spcPts val="0"/>
              </a:spcAft>
              <a:buClr>
                <a:srgbClr val="888888"/>
              </a:buClr>
              <a:buSzPts val="1600"/>
              <a:buNone/>
              <a:defRPr sz="1600">
                <a:solidFill>
                  <a:srgbClr val="888888"/>
                </a:solidFill>
              </a:defRPr>
            </a:lvl5pPr>
            <a:lvl6pPr marL="2743200" lvl="5" indent="-228600" algn="l">
              <a:lnSpc>
                <a:spcPct val="90000"/>
              </a:lnSpc>
              <a:spcBef>
                <a:spcPts val="500"/>
              </a:spcBef>
              <a:spcAft>
                <a:spcPts val="0"/>
              </a:spcAft>
              <a:buClr>
                <a:srgbClr val="888888"/>
              </a:buClr>
              <a:buSzPts val="1600"/>
              <a:buNone/>
              <a:defRPr sz="1600">
                <a:solidFill>
                  <a:srgbClr val="888888"/>
                </a:solidFill>
              </a:defRPr>
            </a:lvl6pPr>
            <a:lvl7pPr marL="3200400" lvl="6" indent="-228600" algn="l">
              <a:lnSpc>
                <a:spcPct val="90000"/>
              </a:lnSpc>
              <a:spcBef>
                <a:spcPts val="500"/>
              </a:spcBef>
              <a:spcAft>
                <a:spcPts val="0"/>
              </a:spcAft>
              <a:buClr>
                <a:srgbClr val="888888"/>
              </a:buClr>
              <a:buSzPts val="1600"/>
              <a:buNone/>
              <a:defRPr sz="1600">
                <a:solidFill>
                  <a:srgbClr val="888888"/>
                </a:solidFill>
              </a:defRPr>
            </a:lvl7pPr>
            <a:lvl8pPr marL="3657600" lvl="7" indent="-228600" algn="l">
              <a:lnSpc>
                <a:spcPct val="90000"/>
              </a:lnSpc>
              <a:spcBef>
                <a:spcPts val="500"/>
              </a:spcBef>
              <a:spcAft>
                <a:spcPts val="0"/>
              </a:spcAft>
              <a:buClr>
                <a:srgbClr val="888888"/>
              </a:buClr>
              <a:buSzPts val="1600"/>
              <a:buNone/>
              <a:defRPr sz="1600">
                <a:solidFill>
                  <a:srgbClr val="888888"/>
                </a:solidFill>
              </a:defRPr>
            </a:lvl8pPr>
            <a:lvl9pPr marL="4114800" lvl="8" indent="-228600" algn="l">
              <a:lnSpc>
                <a:spcPct val="90000"/>
              </a:lnSpc>
              <a:spcBef>
                <a:spcPts val="500"/>
              </a:spcBef>
              <a:spcAft>
                <a:spcPts val="0"/>
              </a:spcAft>
              <a:buClr>
                <a:srgbClr val="888888"/>
              </a:buClr>
              <a:buSzPts val="1600"/>
              <a:buNone/>
              <a:defRPr sz="1600">
                <a:solidFill>
                  <a:srgbClr val="888888"/>
                </a:solidFill>
              </a:defRPr>
            </a:lvl9pPr>
          </a:lstStyle>
          <a:p>
            <a:endParaRPr/>
          </a:p>
        </p:txBody>
      </p:sp>
      <p:sp>
        <p:nvSpPr>
          <p:cNvPr id="34" name="Google Shape;34;p2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5" name="Google Shape;35;p2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6" name="Google Shape;36;p2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44"/>
        <p:cNvGrpSpPr/>
        <p:nvPr/>
      </p:nvGrpSpPr>
      <p:grpSpPr>
        <a:xfrm>
          <a:off x="0" y="0"/>
          <a:ext cx="0" cy="0"/>
          <a:chOff x="0" y="0"/>
          <a:chExt cx="0" cy="0"/>
        </a:xfrm>
      </p:grpSpPr>
      <p:sp>
        <p:nvSpPr>
          <p:cNvPr id="45" name="Google Shape;45;p25"/>
          <p:cNvSpPr txBox="1">
            <a:spLocks noGrp="1"/>
          </p:cNvSpPr>
          <p:nvPr>
            <p:ph type="title"/>
          </p:nvPr>
        </p:nvSpPr>
        <p:spPr>
          <a:xfrm>
            <a:off x="839788"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6" name="Google Shape;46;p25"/>
          <p:cNvSpPr txBox="1">
            <a:spLocks noGrp="1"/>
          </p:cNvSpPr>
          <p:nvPr>
            <p:ph type="body" idx="1"/>
          </p:nvPr>
        </p:nvSpPr>
        <p:spPr>
          <a:xfrm>
            <a:off x="839788" y="1681163"/>
            <a:ext cx="5157787"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47" name="Google Shape;47;p25"/>
          <p:cNvSpPr txBox="1">
            <a:spLocks noGrp="1"/>
          </p:cNvSpPr>
          <p:nvPr>
            <p:ph type="body" idx="2"/>
          </p:nvPr>
        </p:nvSpPr>
        <p:spPr>
          <a:xfrm>
            <a:off x="839788" y="2505075"/>
            <a:ext cx="5157787"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8" name="Google Shape;48;p25"/>
          <p:cNvSpPr txBox="1">
            <a:spLocks noGrp="1"/>
          </p:cNvSpPr>
          <p:nvPr>
            <p:ph type="body" idx="3"/>
          </p:nvPr>
        </p:nvSpPr>
        <p:spPr>
          <a:xfrm>
            <a:off x="6172200" y="1681163"/>
            <a:ext cx="5183188"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49" name="Google Shape;49;p25"/>
          <p:cNvSpPr txBox="1">
            <a:spLocks noGrp="1"/>
          </p:cNvSpPr>
          <p:nvPr>
            <p:ph type="body" idx="4"/>
          </p:nvPr>
        </p:nvSpPr>
        <p:spPr>
          <a:xfrm>
            <a:off x="6172200" y="2505075"/>
            <a:ext cx="5183188"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50" name="Google Shape;50;p25"/>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1" name="Google Shape;51;p25"/>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2" name="Google Shape;52;p2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53"/>
        <p:cNvGrpSpPr/>
        <p:nvPr/>
      </p:nvGrpSpPr>
      <p:grpSpPr>
        <a:xfrm>
          <a:off x="0" y="0"/>
          <a:ext cx="0" cy="0"/>
          <a:chOff x="0" y="0"/>
          <a:chExt cx="0" cy="0"/>
        </a:xfrm>
      </p:grpSpPr>
      <p:sp>
        <p:nvSpPr>
          <p:cNvPr id="54" name="Google Shape;54;p26"/>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5" name="Google Shape;55;p26"/>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6" name="Google Shape;56;p26"/>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7" name="Google Shape;57;p26"/>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58"/>
        <p:cNvGrpSpPr/>
        <p:nvPr/>
      </p:nvGrpSpPr>
      <p:grpSpPr>
        <a:xfrm>
          <a:off x="0" y="0"/>
          <a:ext cx="0" cy="0"/>
          <a:chOff x="0" y="0"/>
          <a:chExt cx="0" cy="0"/>
        </a:xfrm>
      </p:grpSpPr>
      <p:sp>
        <p:nvSpPr>
          <p:cNvPr id="59" name="Google Shape;59;p27"/>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0" name="Google Shape;60;p27"/>
          <p:cNvSpPr txBox="1">
            <a:spLocks noGrp="1"/>
          </p:cNvSpPr>
          <p:nvPr>
            <p:ph type="body" idx="1"/>
          </p:nvPr>
        </p:nvSpPr>
        <p:spPr>
          <a:xfrm>
            <a:off x="5183188" y="987425"/>
            <a:ext cx="6172200" cy="4873625"/>
          </a:xfrm>
          <a:prstGeom prst="rect">
            <a:avLst/>
          </a:prstGeom>
          <a:noFill/>
          <a:ln>
            <a:noFill/>
          </a:ln>
        </p:spPr>
        <p:txBody>
          <a:bodyPr spcFirstLastPara="1" wrap="square" lIns="91425" tIns="45700" rIns="91425" bIns="45700" anchor="t" anchorCtr="0">
            <a:normAutofit/>
          </a:bodyPr>
          <a:lstStyle>
            <a:lvl1pPr marL="457200" lvl="0" indent="-431800" algn="l">
              <a:lnSpc>
                <a:spcPct val="90000"/>
              </a:lnSpc>
              <a:spcBef>
                <a:spcPts val="1000"/>
              </a:spcBef>
              <a:spcAft>
                <a:spcPts val="0"/>
              </a:spcAft>
              <a:buClr>
                <a:schemeClr val="dk1"/>
              </a:buClr>
              <a:buSzPts val="3200"/>
              <a:buChar char="•"/>
              <a:defRPr sz="3200"/>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61" name="Google Shape;61;p27"/>
          <p:cNvSpPr txBox="1">
            <a:spLocks noGrp="1"/>
          </p:cNvSpPr>
          <p:nvPr>
            <p:ph type="body" idx="2"/>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62" name="Google Shape;62;p27"/>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3" name="Google Shape;63;p27"/>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4" name="Google Shape;64;p27"/>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65"/>
        <p:cNvGrpSpPr/>
        <p:nvPr/>
      </p:nvGrpSpPr>
      <p:grpSpPr>
        <a:xfrm>
          <a:off x="0" y="0"/>
          <a:ext cx="0" cy="0"/>
          <a:chOff x="0" y="0"/>
          <a:chExt cx="0" cy="0"/>
        </a:xfrm>
      </p:grpSpPr>
      <p:sp>
        <p:nvSpPr>
          <p:cNvPr id="66" name="Google Shape;66;p28"/>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7" name="Google Shape;67;p28"/>
          <p:cNvSpPr>
            <a:spLocks noGrp="1"/>
          </p:cNvSpPr>
          <p:nvPr>
            <p:ph type="pic" idx="2"/>
          </p:nvPr>
        </p:nvSpPr>
        <p:spPr>
          <a:xfrm>
            <a:off x="5183188" y="987425"/>
            <a:ext cx="6172200" cy="4873625"/>
          </a:xfrm>
          <a:prstGeom prst="rect">
            <a:avLst/>
          </a:prstGeom>
          <a:noFill/>
          <a:ln>
            <a:noFill/>
          </a:ln>
        </p:spPr>
      </p:sp>
      <p:sp>
        <p:nvSpPr>
          <p:cNvPr id="68" name="Google Shape;68;p28"/>
          <p:cNvSpPr txBox="1">
            <a:spLocks noGrp="1"/>
          </p:cNvSpPr>
          <p:nvPr>
            <p:ph type="body" idx="1"/>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69" name="Google Shape;69;p28"/>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0" name="Google Shape;70;p28"/>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1" name="Google Shape;71;p28"/>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72"/>
        <p:cNvGrpSpPr/>
        <p:nvPr/>
      </p:nvGrpSpPr>
      <p:grpSpPr>
        <a:xfrm>
          <a:off x="0" y="0"/>
          <a:ext cx="0" cy="0"/>
          <a:chOff x="0" y="0"/>
          <a:chExt cx="0" cy="0"/>
        </a:xfrm>
      </p:grpSpPr>
      <p:sp>
        <p:nvSpPr>
          <p:cNvPr id="73" name="Google Shape;73;p29"/>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4" name="Google Shape;74;p29"/>
          <p:cNvSpPr txBox="1">
            <a:spLocks noGrp="1"/>
          </p:cNvSpPr>
          <p:nvPr>
            <p:ph type="body" idx="1"/>
          </p:nvPr>
        </p:nvSpPr>
        <p:spPr>
          <a:xfrm rot="5400000">
            <a:off x="3920331" y="-1256506"/>
            <a:ext cx="4351338" cy="105156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5" name="Google Shape;75;p29"/>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6" name="Google Shape;76;p2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7" name="Google Shape;77;p2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78"/>
        <p:cNvGrpSpPr/>
        <p:nvPr/>
      </p:nvGrpSpPr>
      <p:grpSpPr>
        <a:xfrm>
          <a:off x="0" y="0"/>
          <a:ext cx="0" cy="0"/>
          <a:chOff x="0" y="0"/>
          <a:chExt cx="0" cy="0"/>
        </a:xfrm>
      </p:grpSpPr>
      <p:sp>
        <p:nvSpPr>
          <p:cNvPr id="79" name="Google Shape;79;p30"/>
          <p:cNvSpPr txBox="1">
            <a:spLocks noGrp="1"/>
          </p:cNvSpPr>
          <p:nvPr>
            <p:ph type="title"/>
          </p:nvPr>
        </p:nvSpPr>
        <p:spPr>
          <a:xfrm rot="5400000">
            <a:off x="7133431" y="1956594"/>
            <a:ext cx="5811838" cy="26289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80" name="Google Shape;80;p30"/>
          <p:cNvSpPr txBox="1">
            <a:spLocks noGrp="1"/>
          </p:cNvSpPr>
          <p:nvPr>
            <p:ph type="body" idx="1"/>
          </p:nvPr>
        </p:nvSpPr>
        <p:spPr>
          <a:xfrm rot="5400000">
            <a:off x="1799431" y="-596106"/>
            <a:ext cx="5811838" cy="77343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81" name="Google Shape;81;p30"/>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82" name="Google Shape;82;p30"/>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83" name="Google Shape;83;p30"/>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le and Content" type="obj">
  <p:cSld name="Title and Content">
    <p:spTree>
      <p:nvGrpSpPr>
        <p:cNvPr id="1" name="Shape 30"/>
        <p:cNvGrpSpPr/>
        <p:nvPr/>
      </p:nvGrpSpPr>
      <p:grpSpPr>
        <a:xfrm>
          <a:off x="0" y="0"/>
          <a:ext cx="0" cy="0"/>
          <a:chOff x="0" y="0"/>
          <a:chExt cx="0" cy="0"/>
        </a:xfrm>
      </p:grpSpPr>
      <p:sp>
        <p:nvSpPr>
          <p:cNvPr id="31" name="Google Shape;31;p22"/>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2" name="Google Shape;32;p22"/>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3" name="Google Shape;33;p2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4" name="Google Shape;34;p2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5" name="Google Shape;35;p2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GB"/>
              <a:t>‹#›</a:t>
            </a:fld>
            <a:endParaRPr/>
          </a:p>
        </p:txBody>
      </p:sp>
    </p:spTree>
    <p:extLst>
      <p:ext uri="{BB962C8B-B14F-4D97-AF65-F5344CB8AC3E}">
        <p14:creationId xmlns:p14="http://schemas.microsoft.com/office/powerpoint/2010/main" val="288716215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DBDBDB"/>
        </a:solidFill>
        <a:effectLst/>
      </p:bgPr>
    </p:bg>
    <p:spTree>
      <p:nvGrpSpPr>
        <p:cNvPr id="1" name="Shape 9"/>
        <p:cNvGrpSpPr/>
        <p:nvPr/>
      </p:nvGrpSpPr>
      <p:grpSpPr>
        <a:xfrm>
          <a:off x="0" y="0"/>
          <a:ext cx="0" cy="0"/>
          <a:chOff x="0" y="0"/>
          <a:chExt cx="0" cy="0"/>
        </a:xfrm>
      </p:grpSpPr>
      <p:sp>
        <p:nvSpPr>
          <p:cNvPr id="10" name="Google Shape;10;p19"/>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11" name="Google Shape;11;p19"/>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2" name="Google Shape;12;p19"/>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rgbClr val="888888"/>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13" name="Google Shape;13;p1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ctr" rtl="0">
              <a:lnSpc>
                <a:spcPct val="100000"/>
              </a:lnSpc>
              <a:spcBef>
                <a:spcPts val="0"/>
              </a:spcBef>
              <a:spcAft>
                <a:spcPts val="0"/>
              </a:spcAft>
              <a:buClr>
                <a:srgbClr val="000000"/>
              </a:buClr>
              <a:buSzPts val="1400"/>
              <a:buFont typeface="Arial"/>
              <a:buNone/>
              <a:defRPr sz="1200" b="0" i="0" u="none" strike="noStrike" cap="none">
                <a:solidFill>
                  <a:srgbClr val="888888"/>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14" name="Google Shape;14;p1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GB"/>
              <a:t>‹#›</a:t>
            </a:fld>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2" r:id="rId3"/>
    <p:sldLayoutId id="2147483654" r:id="rId4"/>
    <p:sldLayoutId id="2147483655" r:id="rId5"/>
    <p:sldLayoutId id="2147483656" r:id="rId6"/>
    <p:sldLayoutId id="2147483657" r:id="rId7"/>
    <p:sldLayoutId id="2147483658" r:id="rId8"/>
    <p:sldLayoutId id="2147483659" r:id="rId9"/>
    <p:sldLayoutId id="2147483660" r:id="rId10"/>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1.png"/><Relationship Id="rId7"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1.xml"/><Relationship Id="rId6" Type="http://schemas.openxmlformats.org/officeDocument/2006/relationships/image" Target="../media/image4.jpg"/><Relationship Id="rId5" Type="http://schemas.openxmlformats.org/officeDocument/2006/relationships/image" Target="../media/image3.jpg"/><Relationship Id="rId4" Type="http://schemas.openxmlformats.org/officeDocument/2006/relationships/image" Target="../media/image2.jpg"/></Relationships>
</file>

<file path=ppt/slides/_rels/slide3.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10.png"/><Relationship Id="rId5" Type="http://schemas.openxmlformats.org/officeDocument/2006/relationships/image" Target="../media/image9.JPG"/><Relationship Id="rId4" Type="http://schemas.openxmlformats.org/officeDocument/2006/relationships/image" Target="../media/image8.JPG"/></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7.xml"/><Relationship Id="rId1" Type="http://schemas.openxmlformats.org/officeDocument/2006/relationships/slideLayout" Target="../slideLayouts/slideLayout1.xml"/><Relationship Id="rId5" Type="http://schemas.openxmlformats.org/officeDocument/2006/relationships/image" Target="../media/image13.jpg"/><Relationship Id="rId4" Type="http://schemas.openxmlformats.org/officeDocument/2006/relationships/image" Target="../media/image12.jpg"/></Relationships>
</file>

<file path=ppt/slides/_rels/slide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8.xml"/><Relationship Id="rId1" Type="http://schemas.openxmlformats.org/officeDocument/2006/relationships/slideLayout" Target="../slideLayouts/slideLayout5.xml"/><Relationship Id="rId5" Type="http://schemas.openxmlformats.org/officeDocument/2006/relationships/image" Target="../media/image15.png"/><Relationship Id="rId4" Type="http://schemas.openxmlformats.org/officeDocument/2006/relationships/image" Target="../media/image14.png"/></Relationships>
</file>

<file path=ppt/slides/_rels/slide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9.xml"/><Relationship Id="rId1" Type="http://schemas.openxmlformats.org/officeDocument/2006/relationships/slideLayout" Target="../slideLayouts/slideLayout1.xml"/><Relationship Id="rId4" Type="http://schemas.openxmlformats.org/officeDocument/2006/relationships/image" Target="../media/image16.JPG"/></Relationships>
</file>

<file path=ppt/slides/_rels/slide10.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0.xml"/><Relationship Id="rId1" Type="http://schemas.openxmlformats.org/officeDocument/2006/relationships/slideLayout" Target="../slideLayouts/slideLayout1.xml"/><Relationship Id="rId5" Type="http://schemas.openxmlformats.org/officeDocument/2006/relationships/image" Target="../media/image19.JPG"/><Relationship Id="rId4" Type="http://schemas.openxmlformats.org/officeDocument/2006/relationships/image" Target="../media/image18.JPG"/></Relationships>
</file>

<file path=ppt/slides/_rels/slide1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1.xml"/><Relationship Id="rId1" Type="http://schemas.openxmlformats.org/officeDocument/2006/relationships/slideLayout" Target="../slideLayouts/slideLayout1.xml"/><Relationship Id="rId6" Type="http://schemas.openxmlformats.org/officeDocument/2006/relationships/image" Target="../media/image22.png"/><Relationship Id="rId5" Type="http://schemas.openxmlformats.org/officeDocument/2006/relationships/image" Target="../media/image21.png"/><Relationship Id="rId4" Type="http://schemas.openxmlformats.org/officeDocument/2006/relationships/image" Target="../media/image20.png"/></Relationships>
</file>

<file path=ppt/slides/_rels/slide13.xml.rels><?xml version="1.0" encoding="UTF-8" standalone="yes"?>
<Relationships xmlns="http://schemas.openxmlformats.org/package/2006/relationships"><Relationship Id="rId3" Type="http://schemas.openxmlformats.org/officeDocument/2006/relationships/hyperlink" Target="https://www.booktrust.org.uk/" TargetMode="External"/><Relationship Id="rId2" Type="http://schemas.openxmlformats.org/officeDocument/2006/relationships/hyperlink" Target="http://www.lovemybooks.co.uk/" TargetMode="External"/><Relationship Id="rId1" Type="http://schemas.openxmlformats.org/officeDocument/2006/relationships/slideLayout" Target="../slideLayouts/slideLayout4.xml"/><Relationship Id="rId6" Type="http://schemas.openxmlformats.org/officeDocument/2006/relationships/image" Target="../media/image24.png"/><Relationship Id="rId5" Type="http://schemas.openxmlformats.org/officeDocument/2006/relationships/image" Target="../media/image23.png"/><Relationship Id="rId4" Type="http://schemas.openxmlformats.org/officeDocument/2006/relationships/image" Target="../media/image1.png"/></Relationships>
</file>

<file path=ppt/slides/_rels/slide1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8" Type="http://schemas.openxmlformats.org/officeDocument/2006/relationships/hyperlink" Target="https://www.nhs.uk/live-well/exercise/physical-activity-guidelines-children-under-five-years/?utm_source=chatgpt.com" TargetMode="External"/><Relationship Id="rId3" Type="http://schemas.openxmlformats.org/officeDocument/2006/relationships/hyperlink" Target="https://hungrylittleminds.campaign.gov.uk/?utm_source=chatgpt.com" TargetMode="External"/><Relationship Id="rId7" Type="http://schemas.openxmlformats.org/officeDocument/2006/relationships/hyperlink" Target="https://www.booktrust.org.uk/" TargetMode="External"/><Relationship Id="rId2" Type="http://schemas.openxmlformats.org/officeDocument/2006/relationships/notesSlide" Target="../notesSlides/notesSlide16.xml"/><Relationship Id="rId1" Type="http://schemas.openxmlformats.org/officeDocument/2006/relationships/slideLayout" Target="../slideLayouts/slideLayout10.xml"/><Relationship Id="rId6" Type="http://schemas.openxmlformats.org/officeDocument/2006/relationships/hyperlink" Target="http://www.foundationyears.org.uk/files/2021/09/What-to-expect-in-the-EYFS-complete-FINAL-16.09-compressed.pdf" TargetMode="External"/><Relationship Id="rId5" Type="http://schemas.openxmlformats.org/officeDocument/2006/relationships/hyperlink" Target="https://www.wchc.nhs.uk/children-young-people/parents-carers/school-readiness/?utm_source=chatgpt.com" TargetMode="External"/><Relationship Id="rId4" Type="http://schemas.openxmlformats.org/officeDocument/2006/relationships/hyperlink" Target="https://www.bbc.co.uk/tiny-happy-people/?utm_source=chatgpt.com" TargetMode="External"/><Relationship Id="rId9" Type="http://schemas.openxmlformats.org/officeDocument/2006/relationships/image" Target="../media/image28.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87"/>
        <p:cNvGrpSpPr/>
        <p:nvPr/>
      </p:nvGrpSpPr>
      <p:grpSpPr>
        <a:xfrm>
          <a:off x="0" y="0"/>
          <a:ext cx="0" cy="0"/>
          <a:chOff x="0" y="0"/>
          <a:chExt cx="0" cy="0"/>
        </a:xfrm>
      </p:grpSpPr>
      <p:sp>
        <p:nvSpPr>
          <p:cNvPr id="88" name="Google Shape;88;p1"/>
          <p:cNvSpPr txBox="1">
            <a:spLocks noGrp="1"/>
          </p:cNvSpPr>
          <p:nvPr>
            <p:ph type="ctrTitle"/>
          </p:nvPr>
        </p:nvSpPr>
        <p:spPr>
          <a:xfrm>
            <a:off x="1524000" y="1122363"/>
            <a:ext cx="9144000" cy="2387600"/>
          </a:xfrm>
          <a:prstGeom prst="rect">
            <a:avLst/>
          </a:prstGeom>
          <a:noFill/>
          <a:ln>
            <a:noFill/>
          </a:ln>
        </p:spPr>
        <p:txBody>
          <a:bodyPr spcFirstLastPara="1" wrap="square" lIns="91425" tIns="45700" rIns="91425" bIns="45700" anchor="b" anchorCtr="0">
            <a:normAutofit/>
          </a:bodyPr>
          <a:lstStyle/>
          <a:p>
            <a:pPr marL="0" lvl="0" indent="0" algn="ctr" rtl="0">
              <a:lnSpc>
                <a:spcPct val="90000"/>
              </a:lnSpc>
              <a:spcBef>
                <a:spcPts val="0"/>
              </a:spcBef>
              <a:spcAft>
                <a:spcPts val="0"/>
              </a:spcAft>
              <a:buClr>
                <a:schemeClr val="dk1"/>
              </a:buClr>
              <a:buSzPts val="6000"/>
              <a:buFont typeface="Arial"/>
              <a:buNone/>
            </a:pPr>
            <a:r>
              <a:rPr lang="en-GB" dirty="0">
                <a:latin typeface="Arial"/>
                <a:ea typeface="Arial"/>
                <a:cs typeface="Arial"/>
                <a:sym typeface="Arial"/>
              </a:rPr>
              <a:t>Preschool</a:t>
            </a:r>
            <a:endParaRPr dirty="0">
              <a:highlight>
                <a:srgbClr val="FF0000"/>
              </a:highlight>
            </a:endParaRPr>
          </a:p>
        </p:txBody>
      </p:sp>
      <p:sp>
        <p:nvSpPr>
          <p:cNvPr id="89" name="Google Shape;89;p1"/>
          <p:cNvSpPr txBox="1">
            <a:spLocks noGrp="1"/>
          </p:cNvSpPr>
          <p:nvPr>
            <p:ph type="subTitle" idx="1"/>
          </p:nvPr>
        </p:nvSpPr>
        <p:spPr>
          <a:xfrm>
            <a:off x="1524000" y="3602038"/>
            <a:ext cx="9144000" cy="1655762"/>
          </a:xfrm>
          <a:prstGeom prst="rect">
            <a:avLst/>
          </a:prstGeom>
          <a:noFill/>
          <a:ln>
            <a:noFill/>
          </a:ln>
        </p:spPr>
        <p:txBody>
          <a:bodyPr spcFirstLastPara="1" wrap="square" lIns="91425" tIns="45700" rIns="91425" bIns="45700" anchor="t" anchorCtr="0">
            <a:normAutofit/>
          </a:bodyPr>
          <a:lstStyle/>
          <a:p>
            <a:pPr marL="0" lvl="0" indent="0" algn="ctr" rtl="0">
              <a:lnSpc>
                <a:spcPct val="90000"/>
              </a:lnSpc>
              <a:spcBef>
                <a:spcPts val="0"/>
              </a:spcBef>
              <a:spcAft>
                <a:spcPts val="0"/>
              </a:spcAft>
              <a:buClr>
                <a:schemeClr val="dk1"/>
              </a:buClr>
              <a:buSzPts val="2400"/>
              <a:buNone/>
            </a:pPr>
            <a:r>
              <a:rPr lang="en-GB" sz="2600"/>
              <a:t>Curriculum Morning 2026</a:t>
            </a:r>
            <a:endParaRPr sz="2600"/>
          </a:p>
        </p:txBody>
      </p:sp>
      <p:pic>
        <p:nvPicPr>
          <p:cNvPr id="90" name="Google Shape;90;p1" descr="Brookdale Primary School"/>
          <p:cNvPicPr preferRelativeResize="0"/>
          <p:nvPr/>
        </p:nvPicPr>
        <p:blipFill rotWithShape="1">
          <a:blip r:embed="rId3">
            <a:alphaModFix/>
          </a:blip>
          <a:srcRect/>
          <a:stretch/>
        </p:blipFill>
        <p:spPr>
          <a:xfrm>
            <a:off x="10296525" y="201613"/>
            <a:ext cx="1657350" cy="1657350"/>
          </a:xfrm>
          <a:prstGeom prst="rect">
            <a:avLst/>
          </a:prstGeom>
          <a:noFill/>
          <a:ln>
            <a:noFill/>
          </a:ln>
        </p:spPr>
      </p:pic>
      <p:pic>
        <p:nvPicPr>
          <p:cNvPr id="91" name="Google Shape;91;p1" descr="Brookdale Primary School"/>
          <p:cNvPicPr preferRelativeResize="0"/>
          <p:nvPr/>
        </p:nvPicPr>
        <p:blipFill rotWithShape="1">
          <a:blip r:embed="rId3">
            <a:alphaModFix/>
          </a:blip>
          <a:srcRect/>
          <a:stretch/>
        </p:blipFill>
        <p:spPr>
          <a:xfrm>
            <a:off x="333375" y="238125"/>
            <a:ext cx="1657350" cy="1657350"/>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95"/>
        <p:cNvGrpSpPr/>
        <p:nvPr/>
      </p:nvGrpSpPr>
      <p:grpSpPr>
        <a:xfrm>
          <a:off x="0" y="0"/>
          <a:ext cx="0" cy="0"/>
          <a:chOff x="0" y="0"/>
          <a:chExt cx="0" cy="0"/>
        </a:xfrm>
      </p:grpSpPr>
      <p:pic>
        <p:nvPicPr>
          <p:cNvPr id="96" name="Google Shape;96;p2" descr="Brookdale Primary School"/>
          <p:cNvPicPr preferRelativeResize="0"/>
          <p:nvPr/>
        </p:nvPicPr>
        <p:blipFill rotWithShape="1">
          <a:blip r:embed="rId3">
            <a:alphaModFix/>
          </a:blip>
          <a:srcRect/>
          <a:stretch/>
        </p:blipFill>
        <p:spPr>
          <a:xfrm>
            <a:off x="10296525" y="201613"/>
            <a:ext cx="1657350" cy="1657350"/>
          </a:xfrm>
          <a:prstGeom prst="rect">
            <a:avLst/>
          </a:prstGeom>
          <a:noFill/>
          <a:ln>
            <a:noFill/>
          </a:ln>
        </p:spPr>
      </p:pic>
      <p:pic>
        <p:nvPicPr>
          <p:cNvPr id="97" name="Google Shape;97;p2" descr="Brookdale Primary School"/>
          <p:cNvPicPr preferRelativeResize="0"/>
          <p:nvPr/>
        </p:nvPicPr>
        <p:blipFill rotWithShape="1">
          <a:blip r:embed="rId3">
            <a:alphaModFix/>
          </a:blip>
          <a:srcRect/>
          <a:stretch/>
        </p:blipFill>
        <p:spPr>
          <a:xfrm>
            <a:off x="333375" y="238125"/>
            <a:ext cx="1657350" cy="1657350"/>
          </a:xfrm>
          <a:prstGeom prst="rect">
            <a:avLst/>
          </a:prstGeom>
          <a:noFill/>
          <a:ln>
            <a:noFill/>
          </a:ln>
        </p:spPr>
      </p:pic>
      <p:sp>
        <p:nvSpPr>
          <p:cNvPr id="98" name="Google Shape;98;p2"/>
          <p:cNvSpPr txBox="1"/>
          <p:nvPr/>
        </p:nvSpPr>
        <p:spPr>
          <a:xfrm>
            <a:off x="3164541" y="851647"/>
            <a:ext cx="5396700" cy="58500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3200"/>
              <a:buFont typeface="Arial"/>
              <a:buNone/>
            </a:pPr>
            <a:r>
              <a:rPr lang="en-GB" sz="3200" b="0" i="0" u="sng" strike="noStrike" cap="none">
                <a:solidFill>
                  <a:schemeClr val="dk1"/>
                </a:solidFill>
                <a:latin typeface="Arial"/>
                <a:ea typeface="Arial"/>
                <a:cs typeface="Arial"/>
                <a:sym typeface="Arial"/>
              </a:rPr>
              <a:t>Pre-school Staff</a:t>
            </a:r>
            <a:endParaRPr sz="1400" b="0" i="0" u="none" strike="noStrike" cap="none">
              <a:solidFill>
                <a:srgbClr val="000000"/>
              </a:solidFill>
              <a:latin typeface="Arial"/>
              <a:ea typeface="Arial"/>
              <a:cs typeface="Arial"/>
              <a:sym typeface="Arial"/>
            </a:endParaRPr>
          </a:p>
        </p:txBody>
      </p:sp>
      <p:pic>
        <p:nvPicPr>
          <p:cNvPr id="99" name="Google Shape;99;p2" descr="https://lh7-rt.googleusercontent.com/docsz/AD_4nXd-LpW5bnxgXusq7HFSEkXdDKMHJNxRg3s0pKtCk_dWuQDU-lKbZeL1NjzO2ZLuem6QcMOcBPOhNSEnErBVWqPHU3u7TfGGcY8QgUpcUi-TLiheeLGWJWLNLETz4S1--edbUK2Bm8eHhEnbrNim3SGysb9JTzfQcghgjRTGXLsiwIMr1c-DOg?key=vm3TBAba7dCeJvXhE-OYHg"/>
          <p:cNvPicPr preferRelativeResize="0"/>
          <p:nvPr/>
        </p:nvPicPr>
        <p:blipFill rotWithShape="1">
          <a:blip r:embed="rId4">
            <a:alphaModFix/>
          </a:blip>
          <a:srcRect/>
          <a:stretch/>
        </p:blipFill>
        <p:spPr>
          <a:xfrm>
            <a:off x="1545684" y="2053181"/>
            <a:ext cx="1576048" cy="2358562"/>
          </a:xfrm>
          <a:prstGeom prst="rect">
            <a:avLst/>
          </a:prstGeom>
          <a:noFill/>
          <a:ln>
            <a:noFill/>
          </a:ln>
        </p:spPr>
      </p:pic>
      <p:pic>
        <p:nvPicPr>
          <p:cNvPr id="100" name="Google Shape;100;p2" descr="https://lh7-rt.googleusercontent.com/docsz/AD_4nXdfDgpb7KcLNVugMkRzrTjmrrfk9ezFW9bguL3ENXKIOccVa-aUVEnyZjp90P05LKuMWgKN1JT8CtF0yi0lMvORbyL3-xcUG-nbvU938QYJQv-SO-eWjxoQ78lW2kBPCe4JfzvXgX0zqhekYPlYa1hsp2UdIiLiCrvIP5W6LDRC-WTM8Y_KvP4?key=vm3TBAba7dCeJvXhE-OYHg"/>
          <p:cNvPicPr preferRelativeResize="0"/>
          <p:nvPr/>
        </p:nvPicPr>
        <p:blipFill rotWithShape="1">
          <a:blip r:embed="rId5">
            <a:alphaModFix/>
          </a:blip>
          <a:srcRect/>
          <a:stretch/>
        </p:blipFill>
        <p:spPr>
          <a:xfrm>
            <a:off x="3372537" y="2077974"/>
            <a:ext cx="1504950" cy="2358562"/>
          </a:xfrm>
          <a:prstGeom prst="rect">
            <a:avLst/>
          </a:prstGeom>
          <a:noFill/>
          <a:ln>
            <a:noFill/>
          </a:ln>
        </p:spPr>
      </p:pic>
      <p:pic>
        <p:nvPicPr>
          <p:cNvPr id="101" name="Google Shape;101;p2" descr="https://lh7-rt.googleusercontent.com/docsz/AD_4nXcG48-I05pb6MvbL0EhvUL92rdit5kql01vgkDWknVs-JtyspAV_R-6Od59GzxNCW6imMI6tjbkzDRlXHgqnpehp79fbzc__ju-kV00dXSwP8IvYWi3e4lMLt0Ou7MmcUV-5i-1xIqpr1CyVcUzY7fbWDlVdEp-1qIVmczZPBypd8YE66khig?key=vm3TBAba7dCeJvXhE-OYHg"/>
          <p:cNvPicPr preferRelativeResize="0"/>
          <p:nvPr/>
        </p:nvPicPr>
        <p:blipFill rotWithShape="1">
          <a:blip r:embed="rId6">
            <a:alphaModFix/>
          </a:blip>
          <a:srcRect/>
          <a:stretch/>
        </p:blipFill>
        <p:spPr>
          <a:xfrm>
            <a:off x="5232742" y="2065577"/>
            <a:ext cx="1600594" cy="2333769"/>
          </a:xfrm>
          <a:prstGeom prst="rect">
            <a:avLst/>
          </a:prstGeom>
          <a:noFill/>
          <a:ln>
            <a:noFill/>
          </a:ln>
        </p:spPr>
      </p:pic>
      <p:sp>
        <p:nvSpPr>
          <p:cNvPr id="102" name="Google Shape;102;p2"/>
          <p:cNvSpPr txBox="1"/>
          <p:nvPr/>
        </p:nvSpPr>
        <p:spPr>
          <a:xfrm>
            <a:off x="1439158" y="4731693"/>
            <a:ext cx="9313683" cy="461665"/>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n-GB" sz="2400" b="0" i="0" u="none" strike="noStrike" cap="none">
                <a:solidFill>
                  <a:srgbClr val="000000"/>
                </a:solidFill>
                <a:latin typeface="Arial"/>
                <a:ea typeface="Arial"/>
                <a:cs typeface="Arial"/>
                <a:sym typeface="Arial"/>
              </a:rPr>
              <a:t>Mrs Doig, Mrs Lloyd, Mr Knapton, Mrs Lloyd and Mrs Goodchild</a:t>
            </a:r>
            <a:endParaRPr/>
          </a:p>
        </p:txBody>
      </p:sp>
      <p:pic>
        <p:nvPicPr>
          <p:cNvPr id="103" name="Google Shape;103;p2"/>
          <p:cNvPicPr preferRelativeResize="0"/>
          <p:nvPr/>
        </p:nvPicPr>
        <p:blipFill rotWithShape="1">
          <a:blip r:embed="rId7">
            <a:alphaModFix/>
          </a:blip>
          <a:srcRect/>
          <a:stretch/>
        </p:blipFill>
        <p:spPr>
          <a:xfrm>
            <a:off x="6988496" y="2065577"/>
            <a:ext cx="1548961" cy="2333768"/>
          </a:xfrm>
          <a:prstGeom prst="rect">
            <a:avLst/>
          </a:prstGeom>
          <a:noFill/>
          <a:ln>
            <a:noFill/>
          </a:ln>
        </p:spPr>
      </p:pic>
      <p:pic>
        <p:nvPicPr>
          <p:cNvPr id="104" name="Google Shape;104;p2"/>
          <p:cNvPicPr preferRelativeResize="0"/>
          <p:nvPr/>
        </p:nvPicPr>
        <p:blipFill rotWithShape="1">
          <a:blip r:embed="rId8">
            <a:alphaModFix/>
          </a:blip>
          <a:srcRect/>
          <a:stretch/>
        </p:blipFill>
        <p:spPr>
          <a:xfrm>
            <a:off x="8779939" y="2053181"/>
            <a:ext cx="1552418" cy="2333768"/>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08"/>
        <p:cNvGrpSpPr/>
        <p:nvPr/>
      </p:nvGrpSpPr>
      <p:grpSpPr>
        <a:xfrm>
          <a:off x="0" y="0"/>
          <a:ext cx="0" cy="0"/>
          <a:chOff x="0" y="0"/>
          <a:chExt cx="0" cy="0"/>
        </a:xfrm>
      </p:grpSpPr>
      <p:pic>
        <p:nvPicPr>
          <p:cNvPr id="109" name="Google Shape;109;p18"/>
          <p:cNvPicPr preferRelativeResize="0"/>
          <p:nvPr/>
        </p:nvPicPr>
        <p:blipFill>
          <a:blip r:embed="rId3"/>
          <a:stretch>
            <a:fillRect/>
          </a:stretch>
        </p:blipFill>
        <p:spPr>
          <a:xfrm>
            <a:off x="6603328" y="2188827"/>
            <a:ext cx="2015377" cy="2883383"/>
          </a:xfrm>
          <a:prstGeom prst="rect">
            <a:avLst/>
          </a:prstGeom>
          <a:noFill/>
          <a:ln>
            <a:noFill/>
          </a:ln>
        </p:spPr>
      </p:pic>
      <p:pic>
        <p:nvPicPr>
          <p:cNvPr id="110" name="Google Shape;110;p18"/>
          <p:cNvPicPr preferRelativeResize="0"/>
          <p:nvPr/>
        </p:nvPicPr>
        <p:blipFill>
          <a:blip r:embed="rId4"/>
          <a:stretch>
            <a:fillRect/>
          </a:stretch>
        </p:blipFill>
        <p:spPr>
          <a:xfrm>
            <a:off x="3714281" y="2188827"/>
            <a:ext cx="1874392" cy="2811588"/>
          </a:xfrm>
          <a:prstGeom prst="rect">
            <a:avLst/>
          </a:prstGeom>
          <a:noFill/>
          <a:ln>
            <a:noFill/>
          </a:ln>
        </p:spPr>
      </p:pic>
      <p:sp>
        <p:nvSpPr>
          <p:cNvPr id="111" name="Google Shape;111;p18"/>
          <p:cNvSpPr txBox="1"/>
          <p:nvPr/>
        </p:nvSpPr>
        <p:spPr>
          <a:xfrm>
            <a:off x="829559" y="527901"/>
            <a:ext cx="10548594" cy="954107"/>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n-GB" sz="2800" b="0" i="0" u="none" strike="noStrike" cap="none" dirty="0">
                <a:solidFill>
                  <a:srgbClr val="000000"/>
                </a:solidFill>
                <a:latin typeface="Arial"/>
                <a:ea typeface="Arial"/>
                <a:cs typeface="Arial"/>
                <a:sym typeface="Arial"/>
              </a:rPr>
              <a:t>The children may talk about other grown ups – Mrs Jackson, Mrs Jones, Mr </a:t>
            </a:r>
            <a:r>
              <a:rPr lang="en-GB" sz="2800" dirty="0"/>
              <a:t>Kirby</a:t>
            </a:r>
            <a:r>
              <a:rPr lang="en-GB" sz="2800" b="0" i="0" u="none" strike="noStrike" cap="none" dirty="0">
                <a:solidFill>
                  <a:srgbClr val="000000"/>
                </a:solidFill>
                <a:latin typeface="Arial"/>
                <a:ea typeface="Arial"/>
                <a:cs typeface="Arial"/>
                <a:sym typeface="Arial"/>
              </a:rPr>
              <a:t> and Mrs </a:t>
            </a:r>
            <a:r>
              <a:rPr lang="en-GB" sz="2800" b="0" i="0" u="none" strike="noStrike" cap="none" dirty="0" err="1">
                <a:solidFill>
                  <a:srgbClr val="000000"/>
                </a:solidFill>
                <a:latin typeface="Arial"/>
                <a:ea typeface="Arial"/>
                <a:cs typeface="Arial"/>
                <a:sym typeface="Arial"/>
              </a:rPr>
              <a:t>Pleavin</a:t>
            </a:r>
            <a:r>
              <a:rPr lang="en-GB" sz="2800" b="0" i="0" u="none" strike="noStrike" cap="none" dirty="0">
                <a:solidFill>
                  <a:srgbClr val="000000"/>
                </a:solidFill>
                <a:latin typeface="Arial"/>
                <a:ea typeface="Arial"/>
                <a:cs typeface="Arial"/>
                <a:sym typeface="Arial"/>
              </a:rPr>
              <a:t>-Lee.</a:t>
            </a:r>
            <a:endParaRPr sz="2000" b="0" i="0" u="none" strike="noStrike" cap="none" dirty="0">
              <a:solidFill>
                <a:srgbClr val="0F496F"/>
              </a:solidFill>
              <a:latin typeface="Arial"/>
              <a:ea typeface="Arial"/>
              <a:cs typeface="Arial"/>
              <a:sym typeface="Arial"/>
            </a:endParaRPr>
          </a:p>
        </p:txBody>
      </p:sp>
      <p:pic>
        <p:nvPicPr>
          <p:cNvPr id="113" name="Google Shape;113;p18"/>
          <p:cNvPicPr preferRelativeResize="0"/>
          <p:nvPr/>
        </p:nvPicPr>
        <p:blipFill>
          <a:blip r:embed="rId5"/>
          <a:stretch>
            <a:fillRect/>
          </a:stretch>
        </p:blipFill>
        <p:spPr>
          <a:xfrm>
            <a:off x="9032080" y="2188828"/>
            <a:ext cx="1922256" cy="2883384"/>
          </a:xfrm>
          <a:prstGeom prst="rect">
            <a:avLst/>
          </a:prstGeom>
          <a:noFill/>
          <a:ln>
            <a:noFill/>
          </a:ln>
        </p:spPr>
      </p:pic>
      <p:pic>
        <p:nvPicPr>
          <p:cNvPr id="1028" name="Picture 4">
            <a:extLst>
              <a:ext uri="{FF2B5EF4-FFF2-40B4-BE49-F238E27FC236}">
                <a16:creationId xmlns:a16="http://schemas.microsoft.com/office/drawing/2014/main" id="{D7D13DF7-D8AC-4CCB-8496-2AA3E68D4E60}"/>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029104" y="2188827"/>
            <a:ext cx="2177850" cy="2912049"/>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17"/>
        <p:cNvGrpSpPr/>
        <p:nvPr/>
      </p:nvGrpSpPr>
      <p:grpSpPr>
        <a:xfrm>
          <a:off x="0" y="0"/>
          <a:ext cx="0" cy="0"/>
          <a:chOff x="0" y="0"/>
          <a:chExt cx="0" cy="0"/>
        </a:xfrm>
      </p:grpSpPr>
      <p:pic>
        <p:nvPicPr>
          <p:cNvPr id="118" name="Google Shape;118;p3" descr="Brookdale Primary School"/>
          <p:cNvPicPr preferRelativeResize="0"/>
          <p:nvPr/>
        </p:nvPicPr>
        <p:blipFill rotWithShape="1">
          <a:blip r:embed="rId3">
            <a:alphaModFix/>
          </a:blip>
          <a:srcRect/>
          <a:stretch/>
        </p:blipFill>
        <p:spPr>
          <a:xfrm>
            <a:off x="10296525" y="201613"/>
            <a:ext cx="1657350" cy="1657350"/>
          </a:xfrm>
          <a:prstGeom prst="rect">
            <a:avLst/>
          </a:prstGeom>
          <a:noFill/>
          <a:ln>
            <a:noFill/>
          </a:ln>
        </p:spPr>
      </p:pic>
      <p:pic>
        <p:nvPicPr>
          <p:cNvPr id="119" name="Google Shape;119;p3" descr="Brookdale Primary School"/>
          <p:cNvPicPr preferRelativeResize="0"/>
          <p:nvPr/>
        </p:nvPicPr>
        <p:blipFill rotWithShape="1">
          <a:blip r:embed="rId3">
            <a:alphaModFix/>
          </a:blip>
          <a:srcRect/>
          <a:stretch/>
        </p:blipFill>
        <p:spPr>
          <a:xfrm>
            <a:off x="333375" y="238125"/>
            <a:ext cx="1657350" cy="1657350"/>
          </a:xfrm>
          <a:prstGeom prst="rect">
            <a:avLst/>
          </a:prstGeom>
          <a:noFill/>
          <a:ln>
            <a:noFill/>
          </a:ln>
        </p:spPr>
      </p:pic>
      <p:sp>
        <p:nvSpPr>
          <p:cNvPr id="120" name="Google Shape;120;p3"/>
          <p:cNvSpPr txBox="1"/>
          <p:nvPr/>
        </p:nvSpPr>
        <p:spPr>
          <a:xfrm>
            <a:off x="3496235" y="591670"/>
            <a:ext cx="4374900" cy="58500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3200"/>
              <a:buFont typeface="Arial"/>
              <a:buNone/>
            </a:pPr>
            <a:r>
              <a:rPr lang="en-GB" sz="3200" b="1" i="0" u="sng" strike="noStrike" cap="none" dirty="0">
                <a:solidFill>
                  <a:schemeClr val="dk1"/>
                </a:solidFill>
                <a:latin typeface="Arial"/>
                <a:ea typeface="Arial"/>
                <a:cs typeface="Arial"/>
                <a:sym typeface="Arial"/>
              </a:rPr>
              <a:t>Expectations</a:t>
            </a:r>
            <a:endParaRPr sz="1400" b="1" i="0" u="none" strike="noStrike" cap="none" dirty="0">
              <a:solidFill>
                <a:srgbClr val="000000"/>
              </a:solidFill>
              <a:latin typeface="Arial"/>
              <a:ea typeface="Arial"/>
              <a:cs typeface="Arial"/>
              <a:sym typeface="Arial"/>
            </a:endParaRPr>
          </a:p>
        </p:txBody>
      </p:sp>
      <p:sp>
        <p:nvSpPr>
          <p:cNvPr id="121" name="Google Shape;121;p3"/>
          <p:cNvSpPr txBox="1"/>
          <p:nvPr/>
        </p:nvSpPr>
        <p:spPr>
          <a:xfrm>
            <a:off x="819651" y="2228401"/>
            <a:ext cx="9608700" cy="4155300"/>
          </a:xfrm>
          <a:prstGeom prst="rect">
            <a:avLst/>
          </a:prstGeom>
          <a:noFill/>
          <a:ln>
            <a:noFill/>
          </a:ln>
        </p:spPr>
        <p:txBody>
          <a:bodyPr spcFirstLastPara="1" wrap="square" lIns="91425" tIns="45700" rIns="91425" bIns="45700" anchor="t" anchorCtr="0">
            <a:spAutoFit/>
          </a:bodyPr>
          <a:lstStyle/>
          <a:p>
            <a:pPr marL="0" marR="0" lvl="0" indent="0" algn="l" rtl="0">
              <a:lnSpc>
                <a:spcPct val="115000"/>
              </a:lnSpc>
              <a:spcBef>
                <a:spcPts val="0"/>
              </a:spcBef>
              <a:spcAft>
                <a:spcPts val="0"/>
              </a:spcAft>
              <a:buClr>
                <a:schemeClr val="dk1"/>
              </a:buClr>
              <a:buSzPts val="1100"/>
              <a:buFont typeface="Arial"/>
              <a:buNone/>
            </a:pPr>
            <a:r>
              <a:rPr lang="en-GB" sz="2200" b="1" i="0" u="none" strike="noStrike" cap="none">
                <a:solidFill>
                  <a:schemeClr val="dk1"/>
                </a:solidFill>
                <a:latin typeface="Arial"/>
                <a:ea typeface="Arial"/>
                <a:cs typeface="Arial"/>
                <a:sym typeface="Arial"/>
              </a:rPr>
              <a:t>School Vision Statement</a:t>
            </a:r>
            <a:br>
              <a:rPr lang="en-GB" sz="1400" b="1" i="0" u="none" strike="noStrike" cap="none">
                <a:solidFill>
                  <a:srgbClr val="355EA8"/>
                </a:solidFill>
                <a:highlight>
                  <a:srgbClr val="FFFFFF"/>
                </a:highlight>
                <a:latin typeface="Arial"/>
                <a:ea typeface="Arial"/>
                <a:cs typeface="Arial"/>
                <a:sym typeface="Arial"/>
              </a:rPr>
            </a:br>
            <a:r>
              <a:rPr lang="en-GB" sz="2000" b="0" i="0" u="none" strike="noStrike" cap="none">
                <a:solidFill>
                  <a:schemeClr val="dk1"/>
                </a:solidFill>
                <a:latin typeface="Arial"/>
                <a:ea typeface="Arial"/>
                <a:cs typeface="Arial"/>
                <a:sym typeface="Arial"/>
              </a:rPr>
              <a:t>Inspiring, engaging and nurturing our children to achieve and flourish as citizens of today and the future.</a:t>
            </a:r>
            <a:endParaRPr sz="1400" b="0" i="0" u="none" strike="noStrike" cap="none">
              <a:solidFill>
                <a:srgbClr val="355EA8"/>
              </a:solidFill>
              <a:highlight>
                <a:srgbClr val="FFFFFF"/>
              </a:highlight>
              <a:latin typeface="Arial"/>
              <a:ea typeface="Arial"/>
              <a:cs typeface="Arial"/>
              <a:sym typeface="Arial"/>
            </a:endParaRPr>
          </a:p>
          <a:p>
            <a:pPr marL="0" marR="0" lvl="0" indent="0" algn="l" rtl="0">
              <a:lnSpc>
                <a:spcPct val="100000"/>
              </a:lnSpc>
              <a:spcBef>
                <a:spcPts val="800"/>
              </a:spcBef>
              <a:spcAft>
                <a:spcPts val="0"/>
              </a:spcAft>
              <a:buClr>
                <a:srgbClr val="000000"/>
              </a:buClr>
              <a:buSzPts val="2200"/>
              <a:buFont typeface="Arial"/>
              <a:buNone/>
            </a:pPr>
            <a:endParaRPr sz="2200" b="1" i="0" u="none" strike="noStrike" cap="none">
              <a:solidFill>
                <a:schemeClr val="dk1"/>
              </a:solidFill>
              <a:latin typeface="Arial"/>
              <a:ea typeface="Arial"/>
              <a:cs typeface="Arial"/>
              <a:sym typeface="Arial"/>
            </a:endParaRPr>
          </a:p>
          <a:p>
            <a:pPr marL="0" marR="0" lvl="0" indent="0" algn="l" rtl="0">
              <a:lnSpc>
                <a:spcPct val="100000"/>
              </a:lnSpc>
              <a:spcBef>
                <a:spcPts val="0"/>
              </a:spcBef>
              <a:spcAft>
                <a:spcPts val="0"/>
              </a:spcAft>
              <a:buClr>
                <a:schemeClr val="dk1"/>
              </a:buClr>
              <a:buSzPts val="2200"/>
              <a:buFont typeface="Arial"/>
              <a:buNone/>
            </a:pPr>
            <a:r>
              <a:rPr lang="en-GB" sz="2200" b="1" i="0" u="none" strike="noStrike" cap="none">
                <a:solidFill>
                  <a:schemeClr val="dk1"/>
                </a:solidFill>
                <a:latin typeface="Arial"/>
                <a:ea typeface="Arial"/>
                <a:cs typeface="Arial"/>
                <a:sym typeface="Arial"/>
              </a:rPr>
              <a:t>School Core Values</a:t>
            </a:r>
            <a:endParaRPr sz="2200" b="0" i="0" u="none" strike="noStrike" cap="none">
              <a:solidFill>
                <a:schemeClr val="dk1"/>
              </a:solidFill>
              <a:latin typeface="Arial"/>
              <a:ea typeface="Arial"/>
              <a:cs typeface="Arial"/>
              <a:sym typeface="Arial"/>
            </a:endParaRPr>
          </a:p>
          <a:p>
            <a:pPr marL="0" marR="0" lvl="0" indent="0" algn="l" rtl="0">
              <a:lnSpc>
                <a:spcPct val="100000"/>
              </a:lnSpc>
              <a:spcBef>
                <a:spcPts val="0"/>
              </a:spcBef>
              <a:spcAft>
                <a:spcPts val="0"/>
              </a:spcAft>
              <a:buClr>
                <a:schemeClr val="dk1"/>
              </a:buClr>
              <a:buSzPts val="2000"/>
              <a:buFont typeface="Arial"/>
              <a:buNone/>
            </a:pPr>
            <a:r>
              <a:rPr lang="en-GB" sz="2000" b="0" i="0" u="none" strike="noStrike" cap="none">
                <a:solidFill>
                  <a:schemeClr val="dk1"/>
                </a:solidFill>
                <a:latin typeface="Arial"/>
                <a:ea typeface="Arial"/>
                <a:cs typeface="Arial"/>
                <a:sym typeface="Arial"/>
              </a:rPr>
              <a:t>Teamwork, Responsibility, Respect, Compassion, Friendship, Determination</a:t>
            </a:r>
            <a:endParaRPr sz="2000" b="0" i="0" u="none" strike="noStrike" cap="none">
              <a:solidFill>
                <a:schemeClr val="dk1"/>
              </a:solidFill>
              <a:latin typeface="Arial"/>
              <a:ea typeface="Arial"/>
              <a:cs typeface="Arial"/>
              <a:sym typeface="Arial"/>
            </a:endParaRPr>
          </a:p>
          <a:p>
            <a:pPr marL="0" marR="0" lvl="0" indent="0" algn="l" rtl="0">
              <a:lnSpc>
                <a:spcPct val="100000"/>
              </a:lnSpc>
              <a:spcBef>
                <a:spcPts val="0"/>
              </a:spcBef>
              <a:spcAft>
                <a:spcPts val="0"/>
              </a:spcAft>
              <a:buClr>
                <a:schemeClr val="dk1"/>
              </a:buClr>
              <a:buSzPts val="2000"/>
              <a:buFont typeface="Arial"/>
              <a:buNone/>
            </a:pPr>
            <a:endParaRPr sz="2000" b="0" i="0" u="none" strike="noStrike" cap="none">
              <a:solidFill>
                <a:schemeClr val="dk1"/>
              </a:solidFill>
              <a:latin typeface="Arial"/>
              <a:ea typeface="Arial"/>
              <a:cs typeface="Arial"/>
              <a:sym typeface="Arial"/>
            </a:endParaRPr>
          </a:p>
          <a:p>
            <a:pPr marL="0" marR="0" lvl="0" indent="0" algn="l" rtl="0">
              <a:lnSpc>
                <a:spcPct val="100000"/>
              </a:lnSpc>
              <a:spcBef>
                <a:spcPts val="0"/>
              </a:spcBef>
              <a:spcAft>
                <a:spcPts val="0"/>
              </a:spcAft>
              <a:buClr>
                <a:schemeClr val="dk1"/>
              </a:buClr>
              <a:buSzPts val="2000"/>
              <a:buFont typeface="Arial"/>
              <a:buNone/>
            </a:pPr>
            <a:r>
              <a:rPr lang="en-GB" sz="2000" b="1" i="0" u="none" strike="noStrike" cap="none">
                <a:solidFill>
                  <a:schemeClr val="dk1"/>
                </a:solidFill>
                <a:latin typeface="Arial"/>
                <a:ea typeface="Arial"/>
                <a:cs typeface="Arial"/>
                <a:sym typeface="Arial"/>
              </a:rPr>
              <a:t>Attitudes &amp; Effort</a:t>
            </a:r>
            <a:endParaRPr sz="2000" b="0" i="0" u="none" strike="noStrike" cap="none">
              <a:solidFill>
                <a:schemeClr val="dk1"/>
              </a:solidFill>
              <a:latin typeface="Arial"/>
              <a:ea typeface="Arial"/>
              <a:cs typeface="Arial"/>
              <a:sym typeface="Arial"/>
            </a:endParaRPr>
          </a:p>
          <a:p>
            <a:pPr marL="0" marR="0" lvl="0" indent="0" algn="l" rtl="0">
              <a:lnSpc>
                <a:spcPct val="100000"/>
              </a:lnSpc>
              <a:spcBef>
                <a:spcPts val="0"/>
              </a:spcBef>
              <a:spcAft>
                <a:spcPts val="0"/>
              </a:spcAft>
              <a:buClr>
                <a:schemeClr val="dk1"/>
              </a:buClr>
              <a:buSzPts val="2000"/>
              <a:buFont typeface="Arial"/>
              <a:buNone/>
            </a:pPr>
            <a:r>
              <a:rPr lang="en-GB" sz="2000" b="0" i="0" u="none" strike="noStrike" cap="none">
                <a:solidFill>
                  <a:schemeClr val="dk1"/>
                </a:solidFill>
                <a:latin typeface="Arial"/>
                <a:ea typeface="Arial"/>
                <a:cs typeface="Arial"/>
                <a:sym typeface="Arial"/>
              </a:rPr>
              <a:t>At Brookdale, we encourage our children to work hard and to always try their best. We instil the message that it is OK to struggle, be stuck and to make mistakes; it is the way they become ‘unstuck’ that matters. </a:t>
            </a:r>
            <a:endParaRPr sz="2400" b="0" i="0" u="none" strike="noStrike" cap="none">
              <a:solidFill>
                <a:schemeClr val="dk1"/>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2200"/>
              <a:buFont typeface="Arial"/>
              <a:buNone/>
            </a:pPr>
            <a:endParaRPr sz="2200" b="0" i="0" u="none" strike="noStrike" cap="none">
              <a:solidFill>
                <a:schemeClr val="dk1"/>
              </a:solidFill>
              <a:latin typeface="Calibri"/>
              <a:ea typeface="Calibri"/>
              <a:cs typeface="Calibri"/>
              <a:sym typeface="Calibri"/>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25"/>
        <p:cNvGrpSpPr/>
        <p:nvPr/>
      </p:nvGrpSpPr>
      <p:grpSpPr>
        <a:xfrm>
          <a:off x="0" y="0"/>
          <a:ext cx="0" cy="0"/>
          <a:chOff x="0" y="0"/>
          <a:chExt cx="0" cy="0"/>
        </a:xfrm>
      </p:grpSpPr>
      <p:sp>
        <p:nvSpPr>
          <p:cNvPr id="126" name="Google Shape;126;p31"/>
          <p:cNvSpPr txBox="1">
            <a:spLocks noGrp="1"/>
          </p:cNvSpPr>
          <p:nvPr>
            <p:ph type="title"/>
          </p:nvPr>
        </p:nvSpPr>
        <p:spPr>
          <a:xfrm>
            <a:off x="4343053" y="-99753"/>
            <a:ext cx="6554788" cy="152400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SzPts val="1800"/>
              <a:buNone/>
            </a:pPr>
            <a:r>
              <a:rPr lang="en-GB" b="1" u="sng" dirty="0">
                <a:solidFill>
                  <a:schemeClr val="dk1"/>
                </a:solidFill>
                <a:latin typeface="Arial"/>
                <a:ea typeface="Arial"/>
                <a:cs typeface="Arial"/>
                <a:sym typeface="Arial"/>
              </a:rPr>
              <a:t>Growth Mindset</a:t>
            </a:r>
            <a:endParaRPr b="1" dirty="0"/>
          </a:p>
        </p:txBody>
      </p:sp>
      <p:pic>
        <p:nvPicPr>
          <p:cNvPr id="127" name="Google Shape;127;p31"/>
          <p:cNvPicPr preferRelativeResize="0"/>
          <p:nvPr/>
        </p:nvPicPr>
        <p:blipFill rotWithShape="1">
          <a:blip r:embed="rId3">
            <a:alphaModFix/>
          </a:blip>
          <a:srcRect/>
          <a:stretch/>
        </p:blipFill>
        <p:spPr>
          <a:xfrm>
            <a:off x="606065" y="1296784"/>
            <a:ext cx="4273158" cy="5203767"/>
          </a:xfrm>
          <a:prstGeom prst="rect">
            <a:avLst/>
          </a:prstGeom>
          <a:noFill/>
          <a:ln>
            <a:noFill/>
          </a:ln>
        </p:spPr>
      </p:pic>
      <p:sp>
        <p:nvSpPr>
          <p:cNvPr id="128" name="Google Shape;128;p31"/>
          <p:cNvSpPr txBox="1"/>
          <p:nvPr/>
        </p:nvSpPr>
        <p:spPr>
          <a:xfrm>
            <a:off x="5107694" y="1958829"/>
            <a:ext cx="6478241" cy="3646921"/>
          </a:xfrm>
          <a:prstGeom prst="rect">
            <a:avLst/>
          </a:prstGeom>
          <a:noFill/>
          <a:ln>
            <a:noFill/>
          </a:ln>
        </p:spPr>
        <p:txBody>
          <a:bodyPr spcFirstLastPara="1" wrap="square" lIns="91425" tIns="45700" rIns="91425" bIns="45700" anchor="t" anchorCtr="0">
            <a:noAutofit/>
          </a:bodyPr>
          <a:lstStyle/>
          <a:p>
            <a:pPr marL="114300" marR="0" lvl="0" indent="0" algn="l" rtl="0">
              <a:lnSpc>
                <a:spcPct val="100000"/>
              </a:lnSpc>
              <a:spcBef>
                <a:spcPts val="0"/>
              </a:spcBef>
              <a:spcAft>
                <a:spcPts val="0"/>
              </a:spcAft>
              <a:buClr>
                <a:srgbClr val="000000"/>
              </a:buClr>
              <a:buSzPts val="2400"/>
              <a:buFont typeface="Arial"/>
              <a:buNone/>
            </a:pPr>
            <a:r>
              <a:rPr lang="en-GB" sz="2400" b="0" i="0" u="none" strike="noStrike" cap="none">
                <a:solidFill>
                  <a:schemeClr val="dk1"/>
                </a:solidFill>
                <a:latin typeface="Arial"/>
                <a:ea typeface="Arial"/>
                <a:cs typeface="Arial"/>
                <a:sym typeface="Arial"/>
              </a:rPr>
              <a:t>A </a:t>
            </a:r>
            <a:r>
              <a:rPr lang="en-GB" sz="2400" b="1" i="0" u="none" strike="noStrike" cap="none">
                <a:solidFill>
                  <a:schemeClr val="dk1"/>
                </a:solidFill>
                <a:latin typeface="Arial"/>
                <a:ea typeface="Arial"/>
                <a:cs typeface="Arial"/>
                <a:sym typeface="Arial"/>
              </a:rPr>
              <a:t>growth mindset </a:t>
            </a:r>
            <a:r>
              <a:rPr lang="en-GB" sz="2400" b="0" i="0" u="none" strike="noStrike" cap="none">
                <a:solidFill>
                  <a:schemeClr val="dk1"/>
                </a:solidFill>
                <a:latin typeface="Arial"/>
                <a:ea typeface="Arial"/>
                <a:cs typeface="Arial"/>
                <a:sym typeface="Arial"/>
              </a:rPr>
              <a:t>is believing that your brain can grow and you can learn new things. Mistakes are part of learning and it is important to be brave and practice new learning.</a:t>
            </a:r>
            <a:endParaRPr sz="1400" b="0" i="0" u="none" strike="noStrike" cap="none">
              <a:solidFill>
                <a:srgbClr val="000000"/>
              </a:solidFill>
              <a:latin typeface="Arial"/>
              <a:ea typeface="Arial"/>
              <a:cs typeface="Arial"/>
              <a:sym typeface="Arial"/>
            </a:endParaRPr>
          </a:p>
          <a:p>
            <a:pPr marL="11430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Arial"/>
              <a:ea typeface="Arial"/>
              <a:cs typeface="Arial"/>
              <a:sym typeface="Arial"/>
            </a:endParaRPr>
          </a:p>
          <a:p>
            <a:pPr marL="114300" marR="0" lvl="0" indent="0" algn="l" rtl="0">
              <a:lnSpc>
                <a:spcPct val="100000"/>
              </a:lnSpc>
              <a:spcBef>
                <a:spcPts val="0"/>
              </a:spcBef>
              <a:spcAft>
                <a:spcPts val="0"/>
              </a:spcAft>
              <a:buClr>
                <a:srgbClr val="000000"/>
              </a:buClr>
              <a:buSzPts val="2400"/>
              <a:buFont typeface="Arial"/>
              <a:buNone/>
            </a:pPr>
            <a:r>
              <a:rPr lang="en-GB" sz="2400" b="0" i="0" u="none" strike="noStrike" cap="none">
                <a:solidFill>
                  <a:schemeClr val="dk1"/>
                </a:solidFill>
                <a:latin typeface="Arial"/>
                <a:ea typeface="Arial"/>
                <a:cs typeface="Arial"/>
                <a:sym typeface="Arial"/>
              </a:rPr>
              <a:t>A </a:t>
            </a:r>
            <a:r>
              <a:rPr lang="en-GB" sz="2400" b="1" i="0" u="none" strike="noStrike" cap="none">
                <a:solidFill>
                  <a:schemeClr val="dk1"/>
                </a:solidFill>
                <a:latin typeface="Arial"/>
                <a:ea typeface="Arial"/>
                <a:cs typeface="Arial"/>
                <a:sym typeface="Arial"/>
              </a:rPr>
              <a:t>fixed mindset </a:t>
            </a:r>
            <a:r>
              <a:rPr lang="en-GB" sz="2400" b="0" i="0" u="none" strike="noStrike" cap="none">
                <a:solidFill>
                  <a:schemeClr val="dk1"/>
                </a:solidFill>
                <a:latin typeface="Arial"/>
                <a:ea typeface="Arial"/>
                <a:cs typeface="Arial"/>
                <a:sym typeface="Arial"/>
              </a:rPr>
              <a:t>is believing you are either clever at something, or not and you cannot change this.</a:t>
            </a:r>
            <a:endParaRPr sz="2400" b="0" i="0" u="none" strike="noStrike" cap="none">
              <a:solidFill>
                <a:schemeClr val="dk1"/>
              </a:solidFill>
              <a:latin typeface="Arial"/>
              <a:ea typeface="Arial"/>
              <a:cs typeface="Arial"/>
              <a:sym typeface="Arial"/>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32"/>
        <p:cNvGrpSpPr/>
        <p:nvPr/>
      </p:nvGrpSpPr>
      <p:grpSpPr>
        <a:xfrm>
          <a:off x="0" y="0"/>
          <a:ext cx="0" cy="0"/>
          <a:chOff x="0" y="0"/>
          <a:chExt cx="0" cy="0"/>
        </a:xfrm>
      </p:grpSpPr>
      <p:pic>
        <p:nvPicPr>
          <p:cNvPr id="133" name="Google Shape;133;g2fcf3c26cf9_0_0" descr="Brookdale Primary School"/>
          <p:cNvPicPr preferRelativeResize="0"/>
          <p:nvPr/>
        </p:nvPicPr>
        <p:blipFill rotWithShape="1">
          <a:blip r:embed="rId3">
            <a:alphaModFix/>
          </a:blip>
          <a:srcRect/>
          <a:stretch/>
        </p:blipFill>
        <p:spPr>
          <a:xfrm>
            <a:off x="10296525" y="201613"/>
            <a:ext cx="1657350" cy="1657350"/>
          </a:xfrm>
          <a:prstGeom prst="rect">
            <a:avLst/>
          </a:prstGeom>
          <a:noFill/>
          <a:ln>
            <a:noFill/>
          </a:ln>
        </p:spPr>
      </p:pic>
      <p:pic>
        <p:nvPicPr>
          <p:cNvPr id="134" name="Google Shape;134;g2fcf3c26cf9_0_0" descr="Brookdale Primary School"/>
          <p:cNvPicPr preferRelativeResize="0"/>
          <p:nvPr/>
        </p:nvPicPr>
        <p:blipFill rotWithShape="1">
          <a:blip r:embed="rId3">
            <a:alphaModFix/>
          </a:blip>
          <a:srcRect/>
          <a:stretch/>
        </p:blipFill>
        <p:spPr>
          <a:xfrm>
            <a:off x="333375" y="238125"/>
            <a:ext cx="1657350" cy="1657350"/>
          </a:xfrm>
          <a:prstGeom prst="rect">
            <a:avLst/>
          </a:prstGeom>
          <a:noFill/>
          <a:ln>
            <a:noFill/>
          </a:ln>
        </p:spPr>
      </p:pic>
      <p:sp>
        <p:nvSpPr>
          <p:cNvPr id="135" name="Google Shape;135;g2fcf3c26cf9_0_0"/>
          <p:cNvSpPr txBox="1"/>
          <p:nvPr/>
        </p:nvSpPr>
        <p:spPr>
          <a:xfrm>
            <a:off x="3496235" y="591670"/>
            <a:ext cx="4374900" cy="1077178"/>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3200"/>
              <a:buFont typeface="Arial"/>
              <a:buNone/>
            </a:pPr>
            <a:r>
              <a:rPr lang="en-GB" sz="3200" b="1" i="0" u="sng" strike="noStrike" cap="none" dirty="0">
                <a:solidFill>
                  <a:schemeClr val="dk1"/>
                </a:solidFill>
                <a:latin typeface="Arial"/>
                <a:ea typeface="Arial"/>
                <a:cs typeface="Arial"/>
                <a:sym typeface="Arial"/>
              </a:rPr>
              <a:t>Behaviour and Rewards</a:t>
            </a:r>
            <a:endParaRPr sz="1400" b="1" i="0" u="none" strike="noStrike" cap="none" dirty="0">
              <a:solidFill>
                <a:srgbClr val="000000"/>
              </a:solidFill>
              <a:latin typeface="Arial"/>
              <a:ea typeface="Arial"/>
              <a:cs typeface="Arial"/>
              <a:sym typeface="Arial"/>
            </a:endParaRPr>
          </a:p>
        </p:txBody>
      </p:sp>
      <p:sp>
        <p:nvSpPr>
          <p:cNvPr id="136" name="Google Shape;136;g2fcf3c26cf9_0_0"/>
          <p:cNvSpPr txBox="1"/>
          <p:nvPr/>
        </p:nvSpPr>
        <p:spPr>
          <a:xfrm>
            <a:off x="163500" y="2020350"/>
            <a:ext cx="11865000" cy="3631733"/>
          </a:xfrm>
          <a:prstGeom prst="rect">
            <a:avLst/>
          </a:prstGeom>
          <a:noFill/>
          <a:ln>
            <a:noFill/>
          </a:ln>
        </p:spPr>
        <p:txBody>
          <a:bodyPr spcFirstLastPara="1" wrap="square" lIns="91425" tIns="91425" rIns="91425" bIns="91425" anchor="t" anchorCtr="0">
            <a:spAutoFit/>
          </a:bodyPr>
          <a:lstStyle/>
          <a:p>
            <a:pPr marL="0" marR="0" lvl="0" indent="0" algn="just" rtl="0">
              <a:lnSpc>
                <a:spcPct val="100000"/>
              </a:lnSpc>
              <a:spcBef>
                <a:spcPts val="0"/>
              </a:spcBef>
              <a:spcAft>
                <a:spcPts val="0"/>
              </a:spcAft>
              <a:buClr>
                <a:srgbClr val="000000"/>
              </a:buClr>
              <a:buSzPts val="1900"/>
              <a:buFont typeface="Arial"/>
              <a:buNone/>
            </a:pPr>
            <a:r>
              <a:rPr lang="en-GB" sz="1900" b="0" i="0" u="none" strike="noStrike" cap="none">
                <a:solidFill>
                  <a:schemeClr val="dk1"/>
                </a:solidFill>
                <a:latin typeface="Arial"/>
                <a:ea typeface="Arial"/>
                <a:cs typeface="Arial"/>
                <a:sym typeface="Arial"/>
              </a:rPr>
              <a:t>When a pupil’s behaviour meets, or goes above and beyond, the expected behaviour standard, staff will recognise it with positive recognition and reward. This provides an opportunity for all staff to reinforce the school’s culture and ethos. </a:t>
            </a:r>
            <a:endParaRPr sz="1400" b="0" i="0" u="none" strike="noStrike" cap="none">
              <a:solidFill>
                <a:srgbClr val="000000"/>
              </a:solidFill>
              <a:latin typeface="Arial"/>
              <a:ea typeface="Arial"/>
              <a:cs typeface="Arial"/>
              <a:sym typeface="Arial"/>
            </a:endParaRPr>
          </a:p>
          <a:p>
            <a:pPr marL="0" marR="0" lvl="0" indent="0" algn="just" rtl="0">
              <a:lnSpc>
                <a:spcPct val="100000"/>
              </a:lnSpc>
              <a:spcBef>
                <a:spcPts val="0"/>
              </a:spcBef>
              <a:spcAft>
                <a:spcPts val="0"/>
              </a:spcAft>
              <a:buClr>
                <a:srgbClr val="000000"/>
              </a:buClr>
              <a:buSzPts val="1900"/>
              <a:buFont typeface="Arial"/>
              <a:buNone/>
            </a:pPr>
            <a:endParaRPr sz="1900" b="0" i="0" u="none" strike="noStrike" cap="none">
              <a:solidFill>
                <a:schemeClr val="dk1"/>
              </a:solidFill>
              <a:latin typeface="Arial"/>
              <a:ea typeface="Arial"/>
              <a:cs typeface="Arial"/>
              <a:sym typeface="Arial"/>
            </a:endParaRPr>
          </a:p>
          <a:p>
            <a:pPr marL="0" marR="0" lvl="0" indent="0" algn="just" rtl="0">
              <a:lnSpc>
                <a:spcPct val="100000"/>
              </a:lnSpc>
              <a:spcBef>
                <a:spcPts val="600"/>
              </a:spcBef>
              <a:spcAft>
                <a:spcPts val="0"/>
              </a:spcAft>
              <a:buClr>
                <a:srgbClr val="000000"/>
              </a:buClr>
              <a:buSzPts val="1900"/>
              <a:buFont typeface="Arial"/>
              <a:buNone/>
            </a:pPr>
            <a:r>
              <a:rPr lang="en-GB" sz="1900" b="0" i="0" u="none" strike="noStrike" cap="none">
                <a:solidFill>
                  <a:schemeClr val="dk1"/>
                </a:solidFill>
                <a:latin typeface="Arial"/>
                <a:ea typeface="Arial"/>
                <a:cs typeface="Arial"/>
                <a:sym typeface="Arial"/>
              </a:rPr>
              <a:t>Positive reinforcements and rewards will be applied clearly and fairly to reinforce the routines, expectations and norms of the school’s behaviour culture.</a:t>
            </a:r>
            <a:endParaRPr sz="1400" b="0" i="0" u="none" strike="noStrike" cap="none">
              <a:solidFill>
                <a:srgbClr val="000000"/>
              </a:solidFill>
              <a:latin typeface="Arial"/>
              <a:ea typeface="Arial"/>
              <a:cs typeface="Arial"/>
              <a:sym typeface="Arial"/>
            </a:endParaRPr>
          </a:p>
          <a:p>
            <a:pPr marL="0" marR="0" lvl="0" indent="0" algn="just" rtl="0">
              <a:lnSpc>
                <a:spcPct val="100000"/>
              </a:lnSpc>
              <a:spcBef>
                <a:spcPts val="600"/>
              </a:spcBef>
              <a:spcAft>
                <a:spcPts val="0"/>
              </a:spcAft>
              <a:buClr>
                <a:srgbClr val="000000"/>
              </a:buClr>
              <a:buSzPts val="1900"/>
              <a:buFont typeface="Arial"/>
              <a:buNone/>
            </a:pPr>
            <a:endParaRPr sz="1900" b="0" i="0" u="none" strike="noStrike" cap="none">
              <a:solidFill>
                <a:schemeClr val="dk1"/>
              </a:solidFill>
              <a:latin typeface="Arial"/>
              <a:ea typeface="Arial"/>
              <a:cs typeface="Arial"/>
              <a:sym typeface="Arial"/>
            </a:endParaRPr>
          </a:p>
          <a:p>
            <a:pPr marL="0" marR="0" lvl="0" indent="0" algn="l" rtl="0">
              <a:lnSpc>
                <a:spcPct val="100000"/>
              </a:lnSpc>
              <a:spcBef>
                <a:spcPts val="600"/>
              </a:spcBef>
              <a:spcAft>
                <a:spcPts val="0"/>
              </a:spcAft>
              <a:buClr>
                <a:srgbClr val="000000"/>
              </a:buClr>
              <a:buSzPts val="1900"/>
              <a:buFont typeface="Arial"/>
              <a:buNone/>
            </a:pPr>
            <a:r>
              <a:rPr lang="en-GB" sz="1900" b="0" i="0" u="none" strike="noStrike" cap="none">
                <a:solidFill>
                  <a:schemeClr val="dk1"/>
                </a:solidFill>
                <a:latin typeface="Arial"/>
                <a:ea typeface="Arial"/>
                <a:cs typeface="Arial"/>
                <a:sym typeface="Arial"/>
              </a:rPr>
              <a:t>Positive behaviour will be rewarded with such things as:</a:t>
            </a:r>
            <a:endParaRPr sz="1900" b="0" i="0" u="none" strike="noStrike" cap="none">
              <a:solidFill>
                <a:schemeClr val="dk1"/>
              </a:solidFill>
              <a:latin typeface="Arial"/>
              <a:ea typeface="Arial"/>
              <a:cs typeface="Arial"/>
              <a:sym typeface="Arial"/>
            </a:endParaRPr>
          </a:p>
          <a:p>
            <a:pPr marL="285750" marR="0" lvl="0" indent="-285750" algn="l" rtl="0">
              <a:lnSpc>
                <a:spcPct val="100000"/>
              </a:lnSpc>
              <a:spcBef>
                <a:spcPts val="0"/>
              </a:spcBef>
              <a:spcAft>
                <a:spcPts val="0"/>
              </a:spcAft>
              <a:buClr>
                <a:schemeClr val="dk1"/>
              </a:buClr>
              <a:buSzPts val="1900"/>
              <a:buFont typeface="Calibri"/>
              <a:buChar char="⮚"/>
            </a:pPr>
            <a:r>
              <a:rPr lang="en-GB" sz="1900" b="0" i="0" u="none" strike="noStrike" cap="none">
                <a:solidFill>
                  <a:schemeClr val="dk1"/>
                </a:solidFill>
                <a:latin typeface="Arial"/>
                <a:ea typeface="Arial"/>
                <a:cs typeface="Arial"/>
                <a:sym typeface="Arial"/>
              </a:rPr>
              <a:t>Verbal praise</a:t>
            </a:r>
            <a:endParaRPr sz="1900" b="0" i="0" u="none" strike="noStrike" cap="none">
              <a:solidFill>
                <a:schemeClr val="dk1"/>
              </a:solidFill>
              <a:latin typeface="Arial"/>
              <a:ea typeface="Arial"/>
              <a:cs typeface="Arial"/>
              <a:sym typeface="Arial"/>
            </a:endParaRPr>
          </a:p>
          <a:p>
            <a:pPr marL="285750" marR="0" lvl="0" indent="-285750" algn="l" rtl="0">
              <a:lnSpc>
                <a:spcPct val="100000"/>
              </a:lnSpc>
              <a:spcBef>
                <a:spcPts val="0"/>
              </a:spcBef>
              <a:spcAft>
                <a:spcPts val="0"/>
              </a:spcAft>
              <a:buClr>
                <a:schemeClr val="dk1"/>
              </a:buClr>
              <a:buSzPts val="1900"/>
              <a:buFont typeface="Calibri"/>
              <a:buChar char="⮚"/>
            </a:pPr>
            <a:r>
              <a:rPr lang="en-GB" sz="1900" b="0" i="0" u="none" strike="noStrike" cap="none">
                <a:solidFill>
                  <a:schemeClr val="dk1"/>
                </a:solidFill>
                <a:latin typeface="Arial"/>
                <a:ea typeface="Arial"/>
                <a:cs typeface="Arial"/>
                <a:sym typeface="Arial"/>
              </a:rPr>
              <a:t>Dojo Points</a:t>
            </a:r>
            <a:endParaRPr sz="1900" b="0" i="0" u="none" strike="noStrike" cap="none">
              <a:solidFill>
                <a:schemeClr val="dk1"/>
              </a:solidFill>
              <a:latin typeface="Arial"/>
              <a:ea typeface="Arial"/>
              <a:cs typeface="Arial"/>
              <a:sym typeface="Arial"/>
            </a:endParaRPr>
          </a:p>
          <a:p>
            <a:pPr marL="285750" marR="0" lvl="0" indent="-285750" algn="l" rtl="0">
              <a:lnSpc>
                <a:spcPct val="100000"/>
              </a:lnSpc>
              <a:spcBef>
                <a:spcPts val="0"/>
              </a:spcBef>
              <a:spcAft>
                <a:spcPts val="0"/>
              </a:spcAft>
              <a:buClr>
                <a:schemeClr val="dk1"/>
              </a:buClr>
              <a:buSzPts val="1900"/>
              <a:buFont typeface="Calibri"/>
              <a:buChar char="⮚"/>
            </a:pPr>
            <a:r>
              <a:rPr lang="en-GB" sz="1900" b="0" i="0" u="none" strike="noStrike" cap="none">
                <a:solidFill>
                  <a:schemeClr val="dk1"/>
                </a:solidFill>
                <a:latin typeface="Arial"/>
                <a:ea typeface="Arial"/>
                <a:cs typeface="Arial"/>
                <a:sym typeface="Arial"/>
              </a:rPr>
              <a:t>Communicating praise to parents/carers</a:t>
            </a:r>
            <a:endParaRPr sz="1900" b="0" i="0" u="none" strike="noStrike" cap="none">
              <a:solidFill>
                <a:schemeClr val="dk1"/>
              </a:solidFill>
              <a:latin typeface="Arial"/>
              <a:ea typeface="Arial"/>
              <a:cs typeface="Arial"/>
              <a:sym typeface="Arial"/>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40"/>
        <p:cNvGrpSpPr/>
        <p:nvPr/>
      </p:nvGrpSpPr>
      <p:grpSpPr>
        <a:xfrm>
          <a:off x="0" y="0"/>
          <a:ext cx="0" cy="0"/>
          <a:chOff x="0" y="0"/>
          <a:chExt cx="0" cy="0"/>
        </a:xfrm>
      </p:grpSpPr>
      <p:pic>
        <p:nvPicPr>
          <p:cNvPr id="141" name="Google Shape;141;p34" descr="Brookdale Primary School"/>
          <p:cNvPicPr preferRelativeResize="0"/>
          <p:nvPr/>
        </p:nvPicPr>
        <p:blipFill rotWithShape="1">
          <a:blip r:embed="rId3">
            <a:alphaModFix/>
          </a:blip>
          <a:srcRect/>
          <a:stretch/>
        </p:blipFill>
        <p:spPr>
          <a:xfrm>
            <a:off x="10296525" y="201613"/>
            <a:ext cx="1657350" cy="1657350"/>
          </a:xfrm>
          <a:prstGeom prst="rect">
            <a:avLst/>
          </a:prstGeom>
          <a:noFill/>
          <a:ln>
            <a:noFill/>
          </a:ln>
        </p:spPr>
      </p:pic>
      <p:pic>
        <p:nvPicPr>
          <p:cNvPr id="142" name="Google Shape;142;p34" descr="Brookdale Primary School"/>
          <p:cNvPicPr preferRelativeResize="0"/>
          <p:nvPr/>
        </p:nvPicPr>
        <p:blipFill rotWithShape="1">
          <a:blip r:embed="rId3">
            <a:alphaModFix/>
          </a:blip>
          <a:srcRect/>
          <a:stretch/>
        </p:blipFill>
        <p:spPr>
          <a:xfrm>
            <a:off x="333375" y="238125"/>
            <a:ext cx="1657350" cy="1657350"/>
          </a:xfrm>
          <a:prstGeom prst="rect">
            <a:avLst/>
          </a:prstGeom>
          <a:noFill/>
          <a:ln>
            <a:noFill/>
          </a:ln>
        </p:spPr>
      </p:pic>
      <p:sp>
        <p:nvSpPr>
          <p:cNvPr id="143" name="Google Shape;143;p34"/>
          <p:cNvSpPr txBox="1"/>
          <p:nvPr/>
        </p:nvSpPr>
        <p:spPr>
          <a:xfrm>
            <a:off x="3496235" y="591670"/>
            <a:ext cx="4374900" cy="1077178"/>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3200"/>
              <a:buFont typeface="Arial"/>
              <a:buNone/>
            </a:pPr>
            <a:r>
              <a:rPr lang="en-GB" sz="3200" b="1" i="0" u="sng" strike="noStrike" cap="none" dirty="0">
                <a:solidFill>
                  <a:schemeClr val="dk1"/>
                </a:solidFill>
                <a:latin typeface="Arial"/>
                <a:ea typeface="Arial"/>
                <a:cs typeface="Arial"/>
                <a:sym typeface="Arial"/>
              </a:rPr>
              <a:t>Behaviour and Rewards</a:t>
            </a:r>
            <a:endParaRPr sz="1400" b="1" i="0" u="none" strike="noStrike" cap="none" dirty="0">
              <a:solidFill>
                <a:srgbClr val="000000"/>
              </a:solidFill>
              <a:latin typeface="Arial"/>
              <a:ea typeface="Arial"/>
              <a:cs typeface="Arial"/>
              <a:sym typeface="Arial"/>
            </a:endParaRPr>
          </a:p>
        </p:txBody>
      </p:sp>
      <p:pic>
        <p:nvPicPr>
          <p:cNvPr id="144" name="Google Shape;144;p34"/>
          <p:cNvPicPr preferRelativeResize="0"/>
          <p:nvPr/>
        </p:nvPicPr>
        <p:blipFill rotWithShape="1">
          <a:blip r:embed="rId4">
            <a:alphaModFix/>
          </a:blip>
          <a:srcRect/>
          <a:stretch/>
        </p:blipFill>
        <p:spPr>
          <a:xfrm rot="5400000">
            <a:off x="851521" y="2703888"/>
            <a:ext cx="3584019" cy="2688014"/>
          </a:xfrm>
          <a:prstGeom prst="rect">
            <a:avLst/>
          </a:prstGeom>
          <a:noFill/>
          <a:ln>
            <a:noFill/>
          </a:ln>
        </p:spPr>
      </p:pic>
      <p:pic>
        <p:nvPicPr>
          <p:cNvPr id="145" name="Google Shape;145;p34"/>
          <p:cNvPicPr preferRelativeResize="0"/>
          <p:nvPr/>
        </p:nvPicPr>
        <p:blipFill rotWithShape="1">
          <a:blip r:embed="rId5">
            <a:alphaModFix/>
          </a:blip>
          <a:srcRect/>
          <a:stretch/>
        </p:blipFill>
        <p:spPr>
          <a:xfrm rot="5400000">
            <a:off x="7338414" y="2626240"/>
            <a:ext cx="3584022" cy="2857452"/>
          </a:xfrm>
          <a:prstGeom prst="rect">
            <a:avLst/>
          </a:prstGeom>
          <a:noFill/>
          <a:ln>
            <a:noFill/>
          </a:ln>
        </p:spPr>
      </p:pic>
      <p:sp>
        <p:nvSpPr>
          <p:cNvPr id="146" name="Google Shape;146;p34"/>
          <p:cNvSpPr txBox="1"/>
          <p:nvPr/>
        </p:nvSpPr>
        <p:spPr>
          <a:xfrm>
            <a:off x="1088107" y="5912387"/>
            <a:ext cx="3110846" cy="707886"/>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None/>
            </a:pPr>
            <a:r>
              <a:rPr lang="en-GB" sz="2000" b="1" i="0" u="none" strike="noStrike" cap="none">
                <a:solidFill>
                  <a:srgbClr val="000000"/>
                </a:solidFill>
                <a:latin typeface="Arial"/>
                <a:ea typeface="Arial"/>
                <a:cs typeface="Arial"/>
                <a:sym typeface="Arial"/>
              </a:rPr>
              <a:t>Dale Bear and Brook the Dog </a:t>
            </a:r>
            <a:endParaRPr/>
          </a:p>
        </p:txBody>
      </p:sp>
      <p:sp>
        <p:nvSpPr>
          <p:cNvPr id="147" name="Google Shape;147;p34"/>
          <p:cNvSpPr txBox="1"/>
          <p:nvPr/>
        </p:nvSpPr>
        <p:spPr>
          <a:xfrm>
            <a:off x="7871135" y="5912387"/>
            <a:ext cx="2526630" cy="707886"/>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None/>
            </a:pPr>
            <a:r>
              <a:rPr lang="en-GB" sz="2000" b="1" i="0" u="none" strike="noStrike" cap="none">
                <a:solidFill>
                  <a:srgbClr val="000000"/>
                </a:solidFill>
                <a:latin typeface="Arial"/>
                <a:ea typeface="Arial"/>
                <a:cs typeface="Arial"/>
                <a:sym typeface="Arial"/>
              </a:rPr>
              <a:t>Bedtime story basket</a:t>
            </a:r>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61"/>
        <p:cNvGrpSpPr/>
        <p:nvPr/>
      </p:nvGrpSpPr>
      <p:grpSpPr>
        <a:xfrm>
          <a:off x="0" y="0"/>
          <a:ext cx="0" cy="0"/>
          <a:chOff x="0" y="0"/>
          <a:chExt cx="0" cy="0"/>
        </a:xfrm>
      </p:grpSpPr>
      <p:pic>
        <p:nvPicPr>
          <p:cNvPr id="162" name="Google Shape;162;p35" descr="Brookdale Primary School"/>
          <p:cNvPicPr preferRelativeResize="0"/>
          <p:nvPr/>
        </p:nvPicPr>
        <p:blipFill rotWithShape="1">
          <a:blip r:embed="rId3">
            <a:alphaModFix/>
          </a:blip>
          <a:srcRect/>
          <a:stretch/>
        </p:blipFill>
        <p:spPr>
          <a:xfrm>
            <a:off x="10296525" y="201613"/>
            <a:ext cx="1657350" cy="1657350"/>
          </a:xfrm>
          <a:prstGeom prst="rect">
            <a:avLst/>
          </a:prstGeom>
          <a:noFill/>
          <a:ln>
            <a:noFill/>
          </a:ln>
        </p:spPr>
      </p:pic>
      <p:pic>
        <p:nvPicPr>
          <p:cNvPr id="163" name="Google Shape;163;p35" descr="Brookdale Primary School"/>
          <p:cNvPicPr preferRelativeResize="0"/>
          <p:nvPr/>
        </p:nvPicPr>
        <p:blipFill rotWithShape="1">
          <a:blip r:embed="rId3">
            <a:alphaModFix/>
          </a:blip>
          <a:srcRect/>
          <a:stretch/>
        </p:blipFill>
        <p:spPr>
          <a:xfrm>
            <a:off x="333375" y="238125"/>
            <a:ext cx="1657350" cy="1657350"/>
          </a:xfrm>
          <a:prstGeom prst="rect">
            <a:avLst/>
          </a:prstGeom>
          <a:noFill/>
          <a:ln>
            <a:noFill/>
          </a:ln>
        </p:spPr>
      </p:pic>
      <p:sp>
        <p:nvSpPr>
          <p:cNvPr id="164" name="Google Shape;164;p35"/>
          <p:cNvSpPr txBox="1">
            <a:spLocks noGrp="1"/>
          </p:cNvSpPr>
          <p:nvPr>
            <p:ph type="title"/>
          </p:nvPr>
        </p:nvSpPr>
        <p:spPr>
          <a:xfrm>
            <a:off x="2215299" y="556181"/>
            <a:ext cx="7937369" cy="1302782"/>
          </a:xfrm>
          <a:prstGeom prst="rect">
            <a:avLst/>
          </a:prstGeom>
          <a:no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SzPts val="1800"/>
              <a:buNone/>
            </a:pPr>
            <a:r>
              <a:rPr lang="en-GB"/>
              <a:t>Teaching Strategies</a:t>
            </a:r>
            <a:endParaRPr/>
          </a:p>
        </p:txBody>
      </p:sp>
      <p:pic>
        <p:nvPicPr>
          <p:cNvPr id="165" name="Google Shape;165;p35"/>
          <p:cNvPicPr preferRelativeResize="0"/>
          <p:nvPr/>
        </p:nvPicPr>
        <p:blipFill rotWithShape="1">
          <a:blip r:embed="rId4">
            <a:alphaModFix/>
          </a:blip>
          <a:srcRect/>
          <a:stretch/>
        </p:blipFill>
        <p:spPr>
          <a:xfrm>
            <a:off x="725864" y="2262433"/>
            <a:ext cx="4147794" cy="2333134"/>
          </a:xfrm>
          <a:prstGeom prst="rect">
            <a:avLst/>
          </a:prstGeom>
          <a:noFill/>
          <a:ln>
            <a:noFill/>
          </a:ln>
        </p:spPr>
      </p:pic>
      <p:pic>
        <p:nvPicPr>
          <p:cNvPr id="166" name="Google Shape;166;p35"/>
          <p:cNvPicPr preferRelativeResize="0"/>
          <p:nvPr/>
        </p:nvPicPr>
        <p:blipFill rotWithShape="1">
          <a:blip r:embed="rId5">
            <a:alphaModFix/>
          </a:blip>
          <a:srcRect/>
          <a:stretch/>
        </p:blipFill>
        <p:spPr>
          <a:xfrm>
            <a:off x="6468209" y="2262433"/>
            <a:ext cx="4546848" cy="3803715"/>
          </a:xfrm>
          <a:prstGeom prst="rect">
            <a:avLst/>
          </a:prstGeom>
          <a:noFill/>
          <a:ln>
            <a:noFill/>
          </a:ln>
        </p:spPr>
      </p:pic>
      <p:sp>
        <p:nvSpPr>
          <p:cNvPr id="167" name="Google Shape;167;p35"/>
          <p:cNvSpPr txBox="1"/>
          <p:nvPr/>
        </p:nvSpPr>
        <p:spPr>
          <a:xfrm>
            <a:off x="1206631" y="4835951"/>
            <a:ext cx="4958499" cy="1384995"/>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n-GB" sz="2800" b="1" i="0" u="none" strike="noStrike" cap="none">
                <a:solidFill>
                  <a:srgbClr val="000000"/>
                </a:solidFill>
                <a:latin typeface="Arial"/>
                <a:ea typeface="Arial"/>
                <a:cs typeface="Arial"/>
                <a:sym typeface="Arial"/>
              </a:rPr>
              <a:t>Gradually introduce cold calling, show me boards, talking partners.</a:t>
            </a:r>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12"/>
        <p:cNvGrpSpPr/>
        <p:nvPr/>
      </p:nvGrpSpPr>
      <p:grpSpPr>
        <a:xfrm>
          <a:off x="0" y="0"/>
          <a:ext cx="0" cy="0"/>
          <a:chOff x="0" y="0"/>
          <a:chExt cx="0" cy="0"/>
        </a:xfrm>
      </p:grpSpPr>
      <p:pic>
        <p:nvPicPr>
          <p:cNvPr id="113" name="Google Shape;113;p4" descr="Brookdale Primary School"/>
          <p:cNvPicPr preferRelativeResize="0"/>
          <p:nvPr/>
        </p:nvPicPr>
        <p:blipFill rotWithShape="1">
          <a:blip r:embed="rId3">
            <a:alphaModFix/>
          </a:blip>
          <a:srcRect/>
          <a:stretch/>
        </p:blipFill>
        <p:spPr>
          <a:xfrm>
            <a:off x="10296525" y="201613"/>
            <a:ext cx="1657350" cy="1657350"/>
          </a:xfrm>
          <a:prstGeom prst="rect">
            <a:avLst/>
          </a:prstGeom>
          <a:noFill/>
          <a:ln>
            <a:noFill/>
          </a:ln>
        </p:spPr>
      </p:pic>
      <p:pic>
        <p:nvPicPr>
          <p:cNvPr id="114" name="Google Shape;114;p4" descr="Brookdale Primary School"/>
          <p:cNvPicPr preferRelativeResize="0"/>
          <p:nvPr/>
        </p:nvPicPr>
        <p:blipFill rotWithShape="1">
          <a:blip r:embed="rId3">
            <a:alphaModFix/>
          </a:blip>
          <a:srcRect/>
          <a:stretch/>
        </p:blipFill>
        <p:spPr>
          <a:xfrm>
            <a:off x="333375" y="238125"/>
            <a:ext cx="1657350" cy="1657350"/>
          </a:xfrm>
          <a:prstGeom prst="rect">
            <a:avLst/>
          </a:prstGeom>
          <a:noFill/>
          <a:ln>
            <a:noFill/>
          </a:ln>
        </p:spPr>
      </p:pic>
      <p:sp>
        <p:nvSpPr>
          <p:cNvPr id="115" name="Google Shape;115;p4"/>
          <p:cNvSpPr txBox="1"/>
          <p:nvPr/>
        </p:nvSpPr>
        <p:spPr>
          <a:xfrm>
            <a:off x="3460376" y="860612"/>
            <a:ext cx="5360895" cy="584775"/>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3200"/>
              <a:buFont typeface="Arial"/>
              <a:buNone/>
            </a:pPr>
            <a:r>
              <a:rPr lang="en-GB" sz="3200" b="1" i="0" u="sng" strike="noStrike" cap="none" dirty="0">
                <a:solidFill>
                  <a:schemeClr val="dk1"/>
                </a:solidFill>
                <a:latin typeface="Arial"/>
                <a:ea typeface="Arial"/>
                <a:cs typeface="Arial"/>
                <a:sym typeface="Arial"/>
              </a:rPr>
              <a:t>Typical Day</a:t>
            </a:r>
            <a:endParaRPr sz="1400" b="1" i="0" u="none" strike="noStrike" cap="none" dirty="0">
              <a:solidFill>
                <a:srgbClr val="000000"/>
              </a:solidFill>
              <a:latin typeface="Arial"/>
              <a:ea typeface="Arial"/>
              <a:cs typeface="Arial"/>
              <a:sym typeface="Arial"/>
            </a:endParaRPr>
          </a:p>
        </p:txBody>
      </p:sp>
      <p:sp>
        <p:nvSpPr>
          <p:cNvPr id="2" name="Rectangle 1">
            <a:extLst>
              <a:ext uri="{FF2B5EF4-FFF2-40B4-BE49-F238E27FC236}">
                <a16:creationId xmlns:a16="http://schemas.microsoft.com/office/drawing/2014/main" id="{4BA91BA7-3004-4A70-9F7D-3AB4F16E9ABF}"/>
              </a:ext>
            </a:extLst>
          </p:cNvPr>
          <p:cNvSpPr/>
          <p:nvPr/>
        </p:nvSpPr>
        <p:spPr>
          <a:xfrm>
            <a:off x="5978820" y="3275112"/>
            <a:ext cx="234360" cy="307777"/>
          </a:xfrm>
          <a:prstGeom prst="rect">
            <a:avLst/>
          </a:prstGeom>
        </p:spPr>
        <p:txBody>
          <a:bodyPr wrap="none">
            <a:spAutoFit/>
          </a:bodyPr>
          <a:lstStyle/>
          <a:p>
            <a:r>
              <a:rPr lang="en-GB" dirty="0"/>
              <a:t> </a:t>
            </a:r>
          </a:p>
        </p:txBody>
      </p:sp>
      <p:sp>
        <p:nvSpPr>
          <p:cNvPr id="3" name="Rectangle 2">
            <a:extLst>
              <a:ext uri="{FF2B5EF4-FFF2-40B4-BE49-F238E27FC236}">
                <a16:creationId xmlns:a16="http://schemas.microsoft.com/office/drawing/2014/main" id="{CF15F93A-9284-4CF6-8303-C86A9C083FAE}"/>
              </a:ext>
            </a:extLst>
          </p:cNvPr>
          <p:cNvSpPr/>
          <p:nvPr/>
        </p:nvSpPr>
        <p:spPr>
          <a:xfrm>
            <a:off x="1990725" y="1603117"/>
            <a:ext cx="7248525" cy="5016758"/>
          </a:xfrm>
          <a:prstGeom prst="rect">
            <a:avLst/>
          </a:prstGeom>
        </p:spPr>
        <p:txBody>
          <a:bodyPr wrap="square">
            <a:spAutoFit/>
          </a:bodyPr>
          <a:lstStyle/>
          <a:p>
            <a:pPr fontAlgn="base"/>
            <a:r>
              <a:rPr lang="en-US" sz="2000" dirty="0"/>
              <a:t>8.35 to 8.45 am drop off – morning jobs to support fine motor skills. We then start the day together </a:t>
            </a:r>
          </a:p>
          <a:p>
            <a:pPr fontAlgn="base"/>
            <a:endParaRPr lang="en-US" sz="2000" dirty="0"/>
          </a:p>
          <a:p>
            <a:pPr fontAlgn="base"/>
            <a:r>
              <a:rPr lang="en-US" sz="2000" dirty="0"/>
              <a:t>The day is then split into: </a:t>
            </a:r>
          </a:p>
          <a:p>
            <a:pPr marL="342900" lvl="1" indent="-342900" fontAlgn="base">
              <a:buFont typeface="Arial" panose="020B0604020202020204" pitchFamily="34" charset="0"/>
              <a:buChar char="•"/>
            </a:pPr>
            <a:r>
              <a:rPr lang="en-US" sz="2000" dirty="0"/>
              <a:t>busy time both indoors and outdoors</a:t>
            </a:r>
          </a:p>
          <a:p>
            <a:pPr marL="342900" lvl="1" indent="-342900" fontAlgn="base">
              <a:buFont typeface="Arial" panose="020B0604020202020204" pitchFamily="34" charset="0"/>
              <a:buChar char="•"/>
            </a:pPr>
            <a:r>
              <a:rPr lang="en-US" sz="2000" dirty="0"/>
              <a:t>short together time activities with a focus on phonological awareness, personal, social and emotional development mathematical skills</a:t>
            </a:r>
          </a:p>
          <a:p>
            <a:pPr marL="342900" lvl="1" indent="-342900" fontAlgn="base">
              <a:buFont typeface="Arial" panose="020B0604020202020204" pitchFamily="34" charset="0"/>
              <a:buChar char="•"/>
            </a:pPr>
            <a:r>
              <a:rPr lang="en-US" sz="2000" dirty="0"/>
              <a:t>physical activities either in the hall or outside</a:t>
            </a:r>
          </a:p>
          <a:p>
            <a:pPr marL="342900" lvl="1" indent="-342900" fontAlgn="base">
              <a:buFont typeface="Arial" panose="020B0604020202020204" pitchFamily="34" charset="0"/>
              <a:buChar char="•"/>
            </a:pPr>
            <a:r>
              <a:rPr lang="en-US" sz="2000" dirty="0"/>
              <a:t>rhythmic movement therapy activities</a:t>
            </a:r>
          </a:p>
          <a:p>
            <a:pPr marL="342900" indent="-342900" fontAlgn="base">
              <a:buFont typeface="Arial" panose="020B0604020202020204" pitchFamily="34" charset="0"/>
              <a:buChar char="•"/>
            </a:pPr>
            <a:r>
              <a:rPr lang="en-US" sz="2000" dirty="0"/>
              <a:t>Story time, rhymes and songs– both morning and afternoon</a:t>
            </a:r>
          </a:p>
          <a:p>
            <a:pPr marL="342900" indent="-342900" fontAlgn="base">
              <a:buFont typeface="Arial" panose="020B0604020202020204" pitchFamily="34" charset="0"/>
              <a:buChar char="•"/>
            </a:pPr>
            <a:r>
              <a:rPr lang="en-US" sz="2000" dirty="0"/>
              <a:t>Morning snack– toast and milk/water, afternoon snack - fruit – Snack time is used as an opportunity to develop personal and social skills.</a:t>
            </a:r>
          </a:p>
          <a:p>
            <a:pPr marL="342900" indent="-342900" fontAlgn="base">
              <a:buFont typeface="Arial" panose="020B0604020202020204" pitchFamily="34" charset="0"/>
              <a:buChar char="•"/>
            </a:pPr>
            <a:endParaRPr lang="en-US" sz="2000" dirty="0"/>
          </a:p>
          <a:p>
            <a:pPr fontAlgn="base"/>
            <a:endParaRPr lang="en-US" sz="2000" dirty="0"/>
          </a:p>
        </p:txBody>
      </p:sp>
      <p:sp>
        <p:nvSpPr>
          <p:cNvPr id="4" name="Rectangle 3">
            <a:extLst>
              <a:ext uri="{FF2B5EF4-FFF2-40B4-BE49-F238E27FC236}">
                <a16:creationId xmlns:a16="http://schemas.microsoft.com/office/drawing/2014/main" id="{7F681C7E-9846-4B3A-9C9C-AFC0462B115D}"/>
              </a:ext>
            </a:extLst>
          </p:cNvPr>
          <p:cNvSpPr/>
          <p:nvPr/>
        </p:nvSpPr>
        <p:spPr>
          <a:xfrm>
            <a:off x="5978820" y="3275112"/>
            <a:ext cx="234360" cy="307777"/>
          </a:xfrm>
          <a:prstGeom prst="rect">
            <a:avLst/>
          </a:prstGeom>
        </p:spPr>
        <p:txBody>
          <a:bodyPr wrap="none">
            <a:spAutoFit/>
          </a:bodyPr>
          <a:lstStyle/>
          <a:p>
            <a:r>
              <a:rPr lang="en-GB" dirty="0"/>
              <a:t> </a:t>
            </a:r>
          </a:p>
        </p:txBody>
      </p:sp>
      <p:sp>
        <p:nvSpPr>
          <p:cNvPr id="5" name="Rectangle 4">
            <a:extLst>
              <a:ext uri="{FF2B5EF4-FFF2-40B4-BE49-F238E27FC236}">
                <a16:creationId xmlns:a16="http://schemas.microsoft.com/office/drawing/2014/main" id="{F681BBA8-55CA-4370-AD43-FDFAF3F7057C}"/>
              </a:ext>
            </a:extLst>
          </p:cNvPr>
          <p:cNvSpPr/>
          <p:nvPr/>
        </p:nvSpPr>
        <p:spPr>
          <a:xfrm>
            <a:off x="5978820" y="3275112"/>
            <a:ext cx="234360" cy="307777"/>
          </a:xfrm>
          <a:prstGeom prst="rect">
            <a:avLst/>
          </a:prstGeom>
        </p:spPr>
        <p:txBody>
          <a:bodyPr wrap="none">
            <a:spAutoFit/>
          </a:bodyPr>
          <a:lstStyle/>
          <a:p>
            <a:r>
              <a:rPr lang="en-GB" dirty="0"/>
              <a:t> </a:t>
            </a:r>
          </a:p>
        </p:txBody>
      </p:sp>
      <p:pic>
        <p:nvPicPr>
          <p:cNvPr id="7" name="Picture 6">
            <a:extLst>
              <a:ext uri="{FF2B5EF4-FFF2-40B4-BE49-F238E27FC236}">
                <a16:creationId xmlns:a16="http://schemas.microsoft.com/office/drawing/2014/main" id="{603BAEE0-A4C4-4F20-8D8B-14E852574872}"/>
              </a:ext>
            </a:extLst>
          </p:cNvPr>
          <p:cNvPicPr>
            <a:picLocks noChangeAspect="1"/>
          </p:cNvPicPr>
          <p:nvPr/>
        </p:nvPicPr>
        <p:blipFill>
          <a:blip r:embed="rId4"/>
          <a:stretch>
            <a:fillRect/>
          </a:stretch>
        </p:blipFill>
        <p:spPr>
          <a:xfrm>
            <a:off x="9478962" y="4800599"/>
            <a:ext cx="2070099" cy="1552575"/>
          </a:xfrm>
          <a:prstGeom prst="rect">
            <a:avLst/>
          </a:prstGeom>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EB736238-BF14-4D14-8EBD-17EB16905760}"/>
              </a:ext>
            </a:extLst>
          </p:cNvPr>
          <p:cNvPicPr>
            <a:picLocks noChangeAspect="1"/>
          </p:cNvPicPr>
          <p:nvPr/>
        </p:nvPicPr>
        <p:blipFill>
          <a:blip r:embed="rId2"/>
          <a:stretch>
            <a:fillRect/>
          </a:stretch>
        </p:blipFill>
        <p:spPr>
          <a:xfrm>
            <a:off x="1343024" y="165100"/>
            <a:ext cx="9896475" cy="6597650"/>
          </a:xfrm>
          <a:prstGeom prst="rect">
            <a:avLst/>
          </a:prstGeom>
        </p:spPr>
      </p:pic>
    </p:spTree>
    <p:extLst>
      <p:ext uri="{BB962C8B-B14F-4D97-AF65-F5344CB8AC3E}">
        <p14:creationId xmlns:p14="http://schemas.microsoft.com/office/powerpoint/2010/main" val="150396836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54"/>
        <p:cNvGrpSpPr/>
        <p:nvPr/>
      </p:nvGrpSpPr>
      <p:grpSpPr>
        <a:xfrm>
          <a:off x="0" y="0"/>
          <a:ext cx="0" cy="0"/>
          <a:chOff x="0" y="0"/>
          <a:chExt cx="0" cy="0"/>
        </a:xfrm>
      </p:grpSpPr>
      <p:pic>
        <p:nvPicPr>
          <p:cNvPr id="155" name="Google Shape;155;g3fa6264dbdc_0_1" descr="Brookdale Primary School"/>
          <p:cNvPicPr preferRelativeResize="0"/>
          <p:nvPr/>
        </p:nvPicPr>
        <p:blipFill rotWithShape="1">
          <a:blip r:embed="rId3">
            <a:alphaModFix/>
          </a:blip>
          <a:srcRect/>
          <a:stretch/>
        </p:blipFill>
        <p:spPr>
          <a:xfrm>
            <a:off x="10296525" y="201613"/>
            <a:ext cx="1657350" cy="1657350"/>
          </a:xfrm>
          <a:prstGeom prst="rect">
            <a:avLst/>
          </a:prstGeom>
          <a:noFill/>
          <a:ln>
            <a:noFill/>
          </a:ln>
        </p:spPr>
      </p:pic>
      <p:pic>
        <p:nvPicPr>
          <p:cNvPr id="156" name="Google Shape;156;g3fa6264dbdc_0_1" descr="Brookdale Primary School"/>
          <p:cNvPicPr preferRelativeResize="0"/>
          <p:nvPr/>
        </p:nvPicPr>
        <p:blipFill rotWithShape="1">
          <a:blip r:embed="rId3">
            <a:alphaModFix/>
          </a:blip>
          <a:srcRect/>
          <a:stretch/>
        </p:blipFill>
        <p:spPr>
          <a:xfrm>
            <a:off x="333375" y="238125"/>
            <a:ext cx="1657350" cy="1657350"/>
          </a:xfrm>
          <a:prstGeom prst="rect">
            <a:avLst/>
          </a:prstGeom>
          <a:noFill/>
          <a:ln>
            <a:noFill/>
          </a:ln>
        </p:spPr>
      </p:pic>
      <p:sp>
        <p:nvSpPr>
          <p:cNvPr id="157" name="Google Shape;157;g3fa6264dbdc_0_1"/>
          <p:cNvSpPr txBox="1"/>
          <p:nvPr/>
        </p:nvSpPr>
        <p:spPr>
          <a:xfrm>
            <a:off x="3460376" y="860612"/>
            <a:ext cx="5361000" cy="58500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3200"/>
              <a:buFont typeface="Arial"/>
              <a:buNone/>
            </a:pPr>
            <a:r>
              <a:rPr lang="en-GB" sz="3200" u="sng">
                <a:solidFill>
                  <a:schemeClr val="dk1"/>
                </a:solidFill>
              </a:rPr>
              <a:t>Curriculum Information</a:t>
            </a:r>
            <a:endParaRPr sz="1400" b="0" i="0" u="none" strike="noStrike" cap="none">
              <a:solidFill>
                <a:srgbClr val="000000"/>
              </a:solidFill>
              <a:latin typeface="Arial"/>
              <a:ea typeface="Arial"/>
              <a:cs typeface="Arial"/>
              <a:sym typeface="Arial"/>
            </a:endParaRPr>
          </a:p>
        </p:txBody>
      </p:sp>
      <p:sp>
        <p:nvSpPr>
          <p:cNvPr id="2" name="Rectangle 1">
            <a:extLst>
              <a:ext uri="{FF2B5EF4-FFF2-40B4-BE49-F238E27FC236}">
                <a16:creationId xmlns:a16="http://schemas.microsoft.com/office/drawing/2014/main" id="{68CB833E-3CD7-4207-8DCD-4FD6F0C765C3}"/>
              </a:ext>
            </a:extLst>
          </p:cNvPr>
          <p:cNvSpPr/>
          <p:nvPr/>
        </p:nvSpPr>
        <p:spPr>
          <a:xfrm>
            <a:off x="3292277" y="1731095"/>
            <a:ext cx="7985323" cy="3924151"/>
          </a:xfrm>
          <a:prstGeom prst="rect">
            <a:avLst/>
          </a:prstGeom>
        </p:spPr>
        <p:txBody>
          <a:bodyPr wrap="square">
            <a:spAutoFit/>
          </a:bodyPr>
          <a:lstStyle/>
          <a:p>
            <a:pPr lvl="0">
              <a:spcBef>
                <a:spcPts val="1000"/>
              </a:spcBef>
              <a:buClr>
                <a:schemeClr val="lt1"/>
              </a:buClr>
              <a:buSzPts val="1600"/>
            </a:pPr>
            <a:r>
              <a:rPr lang="en-US" sz="1600" dirty="0"/>
              <a:t>The preschool curriculum is delivered by planning quality provision for play opportunities. It is created to be holistic and ambitious and sets up what we intend the children to learn and experience across all 7 areas of learning.</a:t>
            </a:r>
          </a:p>
          <a:p>
            <a:pPr lvl="0">
              <a:spcBef>
                <a:spcPts val="1000"/>
              </a:spcBef>
              <a:buClr>
                <a:schemeClr val="lt1"/>
              </a:buClr>
              <a:buSzPts val="1600"/>
            </a:pPr>
            <a:r>
              <a:rPr lang="en-US" sz="1600" dirty="0"/>
              <a:t>It is tailored to the age and development stages of all children, as well as drawing upon their interests and supporting their individual needs.</a:t>
            </a:r>
          </a:p>
          <a:p>
            <a:pPr lvl="0">
              <a:spcBef>
                <a:spcPts val="1000"/>
              </a:spcBef>
              <a:buClr>
                <a:schemeClr val="lt1"/>
              </a:buClr>
              <a:buSzPts val="1600"/>
            </a:pPr>
            <a:r>
              <a:rPr lang="en-US" sz="1600" dirty="0"/>
              <a:t>All practitioners will spend time listening, observing, scaffolding and facilitating the children to challenge themselves and move learning forward.  </a:t>
            </a:r>
          </a:p>
          <a:p>
            <a:endParaRPr lang="en-US" sz="1600" dirty="0"/>
          </a:p>
          <a:p>
            <a:r>
              <a:rPr lang="en-US" sz="1600" dirty="0"/>
              <a:t>Each week, we will share information on the experiences and activities the children will be offered through our class story on Dojo.</a:t>
            </a:r>
          </a:p>
          <a:p>
            <a:r>
              <a:rPr lang="en-US" sz="1600" dirty="0"/>
              <a:t>At the end of each week, we will share photographs and updates highlighting the children’s learning, activities and achievements, giving you a little insight into their experiences at preschool.</a:t>
            </a:r>
          </a:p>
          <a:p>
            <a:pPr lvl="0">
              <a:spcBef>
                <a:spcPts val="1000"/>
              </a:spcBef>
              <a:buClr>
                <a:schemeClr val="lt1"/>
              </a:buClr>
              <a:buSzPts val="1600"/>
            </a:pPr>
            <a:endParaRPr lang="en-US" sz="1600" dirty="0"/>
          </a:p>
        </p:txBody>
      </p:sp>
      <p:pic>
        <p:nvPicPr>
          <p:cNvPr id="4" name="Picture 3">
            <a:extLst>
              <a:ext uri="{FF2B5EF4-FFF2-40B4-BE49-F238E27FC236}">
                <a16:creationId xmlns:a16="http://schemas.microsoft.com/office/drawing/2014/main" id="{D9459ECC-3202-474F-854D-3D64094DE84C}"/>
              </a:ext>
            </a:extLst>
          </p:cNvPr>
          <p:cNvPicPr>
            <a:picLocks noChangeAspect="1"/>
          </p:cNvPicPr>
          <p:nvPr/>
        </p:nvPicPr>
        <p:blipFill rotWithShape="1">
          <a:blip r:embed="rId4"/>
          <a:srcRect l="16112"/>
          <a:stretch/>
        </p:blipFill>
        <p:spPr>
          <a:xfrm>
            <a:off x="838200" y="4772025"/>
            <a:ext cx="2066828" cy="1847850"/>
          </a:xfrm>
          <a:prstGeom prst="rect">
            <a:avLst/>
          </a:prstGeom>
        </p:spPr>
      </p:pic>
      <p:pic>
        <p:nvPicPr>
          <p:cNvPr id="6" name="Picture 5">
            <a:extLst>
              <a:ext uri="{FF2B5EF4-FFF2-40B4-BE49-F238E27FC236}">
                <a16:creationId xmlns:a16="http://schemas.microsoft.com/office/drawing/2014/main" id="{509365EF-F706-46D3-9C0D-E31E5538DCF5}"/>
              </a:ext>
            </a:extLst>
          </p:cNvPr>
          <p:cNvPicPr>
            <a:picLocks noChangeAspect="1"/>
          </p:cNvPicPr>
          <p:nvPr/>
        </p:nvPicPr>
        <p:blipFill>
          <a:blip r:embed="rId5"/>
          <a:stretch>
            <a:fillRect/>
          </a:stretch>
        </p:blipFill>
        <p:spPr>
          <a:xfrm>
            <a:off x="752572" y="2276474"/>
            <a:ext cx="2297641" cy="1723231"/>
          </a:xfrm>
          <a:prstGeom prst="rect">
            <a:avLst/>
          </a:prstGeom>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209"/>
        <p:cNvGrpSpPr/>
        <p:nvPr/>
      </p:nvGrpSpPr>
      <p:grpSpPr>
        <a:xfrm>
          <a:off x="0" y="0"/>
          <a:ext cx="0" cy="0"/>
          <a:chOff x="0" y="0"/>
          <a:chExt cx="0" cy="0"/>
        </a:xfrm>
      </p:grpSpPr>
      <p:pic>
        <p:nvPicPr>
          <p:cNvPr id="210" name="Google Shape;210;p8" descr="Brookdale Primary School"/>
          <p:cNvPicPr preferRelativeResize="0"/>
          <p:nvPr/>
        </p:nvPicPr>
        <p:blipFill rotWithShape="1">
          <a:blip r:embed="rId3">
            <a:alphaModFix/>
          </a:blip>
          <a:srcRect/>
          <a:stretch/>
        </p:blipFill>
        <p:spPr>
          <a:xfrm>
            <a:off x="10296525" y="201613"/>
            <a:ext cx="1657350" cy="1657350"/>
          </a:xfrm>
          <a:prstGeom prst="rect">
            <a:avLst/>
          </a:prstGeom>
          <a:noFill/>
          <a:ln>
            <a:noFill/>
          </a:ln>
        </p:spPr>
      </p:pic>
      <p:pic>
        <p:nvPicPr>
          <p:cNvPr id="211" name="Google Shape;211;p8" descr="Brookdale Primary School"/>
          <p:cNvPicPr preferRelativeResize="0"/>
          <p:nvPr/>
        </p:nvPicPr>
        <p:blipFill rotWithShape="1">
          <a:blip r:embed="rId3">
            <a:alphaModFix/>
          </a:blip>
          <a:srcRect/>
          <a:stretch/>
        </p:blipFill>
        <p:spPr>
          <a:xfrm>
            <a:off x="333375" y="238125"/>
            <a:ext cx="1657350" cy="1657350"/>
          </a:xfrm>
          <a:prstGeom prst="rect">
            <a:avLst/>
          </a:prstGeom>
          <a:noFill/>
          <a:ln>
            <a:noFill/>
          </a:ln>
        </p:spPr>
      </p:pic>
      <p:sp>
        <p:nvSpPr>
          <p:cNvPr id="212" name="Google Shape;212;p8"/>
          <p:cNvSpPr txBox="1"/>
          <p:nvPr/>
        </p:nvSpPr>
        <p:spPr>
          <a:xfrm>
            <a:off x="3460376" y="860612"/>
            <a:ext cx="5360895" cy="584775"/>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3200"/>
              <a:buFont typeface="Arial"/>
              <a:buNone/>
            </a:pPr>
            <a:r>
              <a:rPr lang="en-GB" sz="3200" b="0" i="0" u="sng" strike="noStrike" cap="none">
                <a:solidFill>
                  <a:schemeClr val="dk1"/>
                </a:solidFill>
                <a:latin typeface="Arial"/>
                <a:ea typeface="Arial"/>
                <a:cs typeface="Arial"/>
                <a:sym typeface="Arial"/>
              </a:rPr>
              <a:t>Big Questions</a:t>
            </a:r>
            <a:endParaRPr sz="1400" b="0" i="0" u="none" strike="noStrike" cap="none">
              <a:solidFill>
                <a:srgbClr val="000000"/>
              </a:solidFill>
              <a:latin typeface="Arial"/>
              <a:ea typeface="Arial"/>
              <a:cs typeface="Arial"/>
              <a:sym typeface="Arial"/>
            </a:endParaRPr>
          </a:p>
        </p:txBody>
      </p:sp>
      <p:sp>
        <p:nvSpPr>
          <p:cNvPr id="213" name="Google Shape;213;p8"/>
          <p:cNvSpPr txBox="1"/>
          <p:nvPr/>
        </p:nvSpPr>
        <p:spPr>
          <a:xfrm>
            <a:off x="5964463" y="2458677"/>
            <a:ext cx="5565289" cy="64629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4400"/>
              <a:buFont typeface="Arial"/>
              <a:buNone/>
            </a:pPr>
            <a:r>
              <a:rPr lang="en-GB" sz="3600" b="0" i="0" u="none" strike="noStrike" cap="none">
                <a:solidFill>
                  <a:schemeClr val="dk1"/>
                </a:solidFill>
                <a:latin typeface="Arial"/>
                <a:ea typeface="Arial"/>
                <a:cs typeface="Arial"/>
                <a:sym typeface="Arial"/>
              </a:rPr>
              <a:t>What makes me special?</a:t>
            </a:r>
            <a:endParaRPr sz="3600" b="0" i="0" u="none" strike="noStrike" cap="none">
              <a:solidFill>
                <a:srgbClr val="000000"/>
              </a:solidFill>
              <a:latin typeface="Arial"/>
              <a:ea typeface="Arial"/>
              <a:cs typeface="Arial"/>
              <a:sym typeface="Arial"/>
            </a:endParaRPr>
          </a:p>
        </p:txBody>
      </p:sp>
      <p:sp>
        <p:nvSpPr>
          <p:cNvPr id="214" name="Google Shape;214;p8"/>
          <p:cNvSpPr txBox="1"/>
          <p:nvPr/>
        </p:nvSpPr>
        <p:spPr>
          <a:xfrm>
            <a:off x="5964463" y="3827792"/>
            <a:ext cx="5565289" cy="1200288"/>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4400"/>
              <a:buFont typeface="Arial"/>
              <a:buNone/>
            </a:pPr>
            <a:r>
              <a:rPr lang="en-GB" sz="3600" b="0" i="0" u="none" strike="noStrike" cap="none">
                <a:solidFill>
                  <a:schemeClr val="dk1"/>
                </a:solidFill>
                <a:latin typeface="Arial"/>
                <a:ea typeface="Arial"/>
                <a:cs typeface="Arial"/>
                <a:sym typeface="Arial"/>
              </a:rPr>
              <a:t>How do I look after myself?</a:t>
            </a:r>
            <a:endParaRPr sz="3600" b="0" i="0" u="none" strike="noStrike" cap="none">
              <a:solidFill>
                <a:srgbClr val="000000"/>
              </a:solidFill>
              <a:latin typeface="Arial"/>
              <a:ea typeface="Arial"/>
              <a:cs typeface="Arial"/>
              <a:sym typeface="Arial"/>
            </a:endParaRPr>
          </a:p>
        </p:txBody>
      </p:sp>
      <p:sp>
        <p:nvSpPr>
          <p:cNvPr id="215" name="Google Shape;215;p8"/>
          <p:cNvSpPr txBox="1"/>
          <p:nvPr/>
        </p:nvSpPr>
        <p:spPr>
          <a:xfrm>
            <a:off x="5964463" y="5298708"/>
            <a:ext cx="6305122" cy="64629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4400"/>
              <a:buFont typeface="Arial"/>
              <a:buNone/>
            </a:pPr>
            <a:r>
              <a:rPr lang="en-GB" sz="3600" b="0" i="0" u="none" strike="noStrike" cap="none">
                <a:solidFill>
                  <a:schemeClr val="dk1"/>
                </a:solidFill>
                <a:latin typeface="Arial"/>
                <a:ea typeface="Arial"/>
                <a:cs typeface="Arial"/>
                <a:sym typeface="Arial"/>
              </a:rPr>
              <a:t>Who could help?</a:t>
            </a:r>
            <a:endParaRPr sz="3600" b="0" i="0" u="none" strike="noStrike" cap="none">
              <a:solidFill>
                <a:srgbClr val="000000"/>
              </a:solidFill>
              <a:latin typeface="Arial"/>
              <a:ea typeface="Arial"/>
              <a:cs typeface="Arial"/>
              <a:sym typeface="Arial"/>
            </a:endParaRPr>
          </a:p>
        </p:txBody>
      </p:sp>
      <p:pic>
        <p:nvPicPr>
          <p:cNvPr id="216" name="Google Shape;216;p8"/>
          <p:cNvPicPr preferRelativeResize="0"/>
          <p:nvPr/>
        </p:nvPicPr>
        <p:blipFill rotWithShape="1">
          <a:blip r:embed="rId4">
            <a:alphaModFix/>
          </a:blip>
          <a:srcRect/>
          <a:stretch/>
        </p:blipFill>
        <p:spPr>
          <a:xfrm>
            <a:off x="1829488" y="3653291"/>
            <a:ext cx="3404928" cy="943903"/>
          </a:xfrm>
          <a:prstGeom prst="rect">
            <a:avLst/>
          </a:prstGeom>
          <a:noFill/>
          <a:ln>
            <a:noFill/>
          </a:ln>
        </p:spPr>
      </p:pic>
      <p:pic>
        <p:nvPicPr>
          <p:cNvPr id="217" name="Google Shape;217;p8"/>
          <p:cNvPicPr preferRelativeResize="0"/>
          <p:nvPr/>
        </p:nvPicPr>
        <p:blipFill rotWithShape="1">
          <a:blip r:embed="rId5">
            <a:alphaModFix/>
          </a:blip>
          <a:srcRect/>
          <a:stretch/>
        </p:blipFill>
        <p:spPr>
          <a:xfrm>
            <a:off x="1312630" y="2118612"/>
            <a:ext cx="4460640" cy="1115160"/>
          </a:xfrm>
          <a:prstGeom prst="rect">
            <a:avLst/>
          </a:prstGeom>
          <a:noFill/>
          <a:ln>
            <a:noFill/>
          </a:ln>
        </p:spPr>
      </p:pic>
      <p:pic>
        <p:nvPicPr>
          <p:cNvPr id="218" name="Google Shape;218;p8"/>
          <p:cNvPicPr preferRelativeResize="0"/>
          <p:nvPr/>
        </p:nvPicPr>
        <p:blipFill rotWithShape="1">
          <a:blip r:embed="rId6">
            <a:alphaModFix/>
          </a:blip>
          <a:srcRect/>
          <a:stretch/>
        </p:blipFill>
        <p:spPr>
          <a:xfrm>
            <a:off x="1571059" y="5147152"/>
            <a:ext cx="3943782" cy="1195459"/>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BC2B53-AF7A-43EC-AB30-56669C80EF46}"/>
              </a:ext>
            </a:extLst>
          </p:cNvPr>
          <p:cNvSpPr>
            <a:spLocks noGrp="1"/>
          </p:cNvSpPr>
          <p:nvPr>
            <p:ph type="title"/>
          </p:nvPr>
        </p:nvSpPr>
        <p:spPr/>
        <p:txBody>
          <a:bodyPr/>
          <a:lstStyle/>
          <a:p>
            <a:pPr algn="ctr"/>
            <a:r>
              <a:rPr lang="en-GB" b="1" dirty="0">
                <a:solidFill>
                  <a:srgbClr val="000000"/>
                </a:solidFill>
                <a:latin typeface="Arial"/>
                <a:ea typeface="Arial"/>
                <a:cs typeface="Arial"/>
                <a:sym typeface="Arial"/>
              </a:rPr>
              <a:t>Early Reading</a:t>
            </a:r>
            <a:br>
              <a:rPr lang="en-GB" dirty="0"/>
            </a:br>
            <a:endParaRPr lang="en-GB" dirty="0"/>
          </a:p>
        </p:txBody>
      </p:sp>
      <p:sp>
        <p:nvSpPr>
          <p:cNvPr id="4" name="Text Placeholder 3">
            <a:extLst>
              <a:ext uri="{FF2B5EF4-FFF2-40B4-BE49-F238E27FC236}">
                <a16:creationId xmlns:a16="http://schemas.microsoft.com/office/drawing/2014/main" id="{C2B69FBA-59CC-4BAE-8BDB-0C9F9A9DC9DE}"/>
              </a:ext>
            </a:extLst>
          </p:cNvPr>
          <p:cNvSpPr>
            <a:spLocks noGrp="1"/>
          </p:cNvSpPr>
          <p:nvPr>
            <p:ph type="body" idx="2"/>
          </p:nvPr>
        </p:nvSpPr>
        <p:spPr>
          <a:xfrm>
            <a:off x="839787" y="1895475"/>
            <a:ext cx="5157787" cy="2790825"/>
          </a:xfrm>
        </p:spPr>
        <p:txBody>
          <a:bodyPr>
            <a:normAutofit fontScale="85000" lnSpcReduction="20000"/>
          </a:bodyPr>
          <a:lstStyle/>
          <a:p>
            <a:pPr marL="0" lvl="0" indent="0">
              <a:lnSpc>
                <a:spcPct val="100000"/>
              </a:lnSpc>
              <a:spcBef>
                <a:spcPts val="0"/>
              </a:spcBef>
              <a:buNone/>
            </a:pPr>
            <a:r>
              <a:rPr lang="en-US" sz="2100" dirty="0">
                <a:solidFill>
                  <a:srgbClr val="000000"/>
                </a:solidFill>
                <a:latin typeface="Arial"/>
                <a:ea typeface="Arial"/>
                <a:cs typeface="Arial"/>
                <a:sym typeface="Arial"/>
              </a:rPr>
              <a:t>Language comprehension (necessary for both reading and writing) starts from birth. It only develops when adults talk with children about the world around them and the books (stories and non-fiction) they read with them, and enjoy rhymes, poems and songs together.</a:t>
            </a:r>
            <a:endParaRPr lang="en-US" sz="2100" dirty="0"/>
          </a:p>
          <a:p>
            <a:pPr marL="0" lvl="0" indent="0">
              <a:lnSpc>
                <a:spcPct val="100000"/>
              </a:lnSpc>
              <a:spcBef>
                <a:spcPts val="0"/>
              </a:spcBef>
              <a:buNone/>
            </a:pPr>
            <a:endParaRPr lang="en-US" sz="2100" dirty="0">
              <a:solidFill>
                <a:srgbClr val="000000"/>
              </a:solidFill>
              <a:latin typeface="Arial"/>
              <a:ea typeface="Arial"/>
              <a:cs typeface="Arial"/>
              <a:sym typeface="Arial"/>
            </a:endParaRPr>
          </a:p>
          <a:p>
            <a:pPr marL="0" lvl="0" indent="0">
              <a:lnSpc>
                <a:spcPct val="100000"/>
              </a:lnSpc>
              <a:spcBef>
                <a:spcPts val="0"/>
              </a:spcBef>
              <a:buNone/>
            </a:pPr>
            <a:r>
              <a:rPr lang="en-US" sz="2100" dirty="0">
                <a:solidFill>
                  <a:srgbClr val="000000"/>
                </a:solidFill>
                <a:latin typeface="Arial"/>
                <a:ea typeface="Arial"/>
                <a:cs typeface="Arial"/>
                <a:sym typeface="Arial"/>
              </a:rPr>
              <a:t>Adults can talk about why they like a book and share what the child likes too. You should let them explore how books open, while talking about what they see or feel. Be patient, letting them ask or answer questions.</a:t>
            </a:r>
          </a:p>
          <a:p>
            <a:endParaRPr lang="en-GB" dirty="0"/>
          </a:p>
        </p:txBody>
      </p:sp>
      <p:sp>
        <p:nvSpPr>
          <p:cNvPr id="6" name="Text Placeholder 5">
            <a:extLst>
              <a:ext uri="{FF2B5EF4-FFF2-40B4-BE49-F238E27FC236}">
                <a16:creationId xmlns:a16="http://schemas.microsoft.com/office/drawing/2014/main" id="{AEACE026-847E-4552-A018-F29FD137BE72}"/>
              </a:ext>
            </a:extLst>
          </p:cNvPr>
          <p:cNvSpPr>
            <a:spLocks noGrp="1"/>
          </p:cNvSpPr>
          <p:nvPr>
            <p:ph type="body" idx="4"/>
          </p:nvPr>
        </p:nvSpPr>
        <p:spPr>
          <a:xfrm>
            <a:off x="6194426" y="1895475"/>
            <a:ext cx="5183188" cy="3684588"/>
          </a:xfrm>
        </p:spPr>
        <p:txBody>
          <a:bodyPr>
            <a:normAutofit/>
          </a:bodyPr>
          <a:lstStyle/>
          <a:p>
            <a:r>
              <a:rPr lang="en-GB" sz="2000" dirty="0"/>
              <a:t>Visit school library weekly and borrow books to take home</a:t>
            </a:r>
          </a:p>
          <a:p>
            <a:r>
              <a:rPr lang="en-GB" sz="2000" dirty="0"/>
              <a:t>Focused texts which are shared daily</a:t>
            </a:r>
          </a:p>
          <a:p>
            <a:r>
              <a:rPr lang="en-GB" sz="2000" dirty="0"/>
              <a:t>Rhyme and song bags</a:t>
            </a:r>
          </a:p>
          <a:p>
            <a:r>
              <a:rPr lang="en-GB" sz="2000" dirty="0"/>
              <a:t>Story bags </a:t>
            </a:r>
          </a:p>
          <a:p>
            <a:endParaRPr lang="en-GB" sz="2000" dirty="0"/>
          </a:p>
          <a:p>
            <a:pPr marL="0" lvl="0" indent="0" algn="ctr">
              <a:lnSpc>
                <a:spcPct val="100000"/>
              </a:lnSpc>
              <a:spcBef>
                <a:spcPts val="0"/>
              </a:spcBef>
              <a:buNone/>
            </a:pPr>
            <a:r>
              <a:rPr lang="en-GB" sz="1800" b="1" u="sng" dirty="0">
                <a:solidFill>
                  <a:srgbClr val="000000"/>
                </a:solidFill>
                <a:latin typeface="Arial"/>
                <a:ea typeface="Arial"/>
                <a:cs typeface="Arial"/>
                <a:sym typeface="Arial"/>
                <a:hlinkClick r:id="rId2">
                  <a:extLst>
                    <a:ext uri="{A12FA001-AC4F-418D-AE19-62706E023703}">
                      <ahyp:hlinkClr xmlns:ahyp="http://schemas.microsoft.com/office/drawing/2018/hyperlinkcolor" val="tx"/>
                    </a:ext>
                  </a:extLst>
                </a:hlinkClick>
              </a:rPr>
              <a:t>http://www.lovemybooks.co.uk/</a:t>
            </a:r>
            <a:endParaRPr lang="en-GB" sz="1800" b="1" dirty="0">
              <a:solidFill>
                <a:srgbClr val="000000"/>
              </a:solidFill>
              <a:latin typeface="Arial"/>
              <a:ea typeface="Arial"/>
              <a:cs typeface="Arial"/>
              <a:sym typeface="Arial"/>
            </a:endParaRPr>
          </a:p>
          <a:p>
            <a:pPr marL="0" lvl="0" indent="0" algn="ctr">
              <a:lnSpc>
                <a:spcPct val="100000"/>
              </a:lnSpc>
              <a:spcBef>
                <a:spcPts val="0"/>
              </a:spcBef>
              <a:buNone/>
            </a:pPr>
            <a:r>
              <a:rPr lang="en-GB" sz="1800" b="1" u="sng" dirty="0">
                <a:solidFill>
                  <a:srgbClr val="000000"/>
                </a:solidFill>
                <a:latin typeface="Arial"/>
                <a:ea typeface="Arial"/>
                <a:cs typeface="Arial"/>
                <a:sym typeface="Arial"/>
                <a:hlinkClick r:id="rId3">
                  <a:extLst>
                    <a:ext uri="{A12FA001-AC4F-418D-AE19-62706E023703}">
                      <ahyp:hlinkClr xmlns:ahyp="http://schemas.microsoft.com/office/drawing/2018/hyperlinkcolor" val="tx"/>
                    </a:ext>
                  </a:extLst>
                </a:hlinkClick>
              </a:rPr>
              <a:t>https://www.booktrust.org.uk/</a:t>
            </a:r>
            <a:endParaRPr lang="en-GB" sz="1800" b="1" dirty="0">
              <a:solidFill>
                <a:srgbClr val="000000"/>
              </a:solidFill>
              <a:latin typeface="Arial"/>
              <a:ea typeface="Arial"/>
              <a:cs typeface="Arial"/>
              <a:sym typeface="Arial"/>
            </a:endParaRPr>
          </a:p>
        </p:txBody>
      </p:sp>
      <p:pic>
        <p:nvPicPr>
          <p:cNvPr id="7" name="Google Shape;261;p12" descr="Brookdale Primary School">
            <a:extLst>
              <a:ext uri="{FF2B5EF4-FFF2-40B4-BE49-F238E27FC236}">
                <a16:creationId xmlns:a16="http://schemas.microsoft.com/office/drawing/2014/main" id="{91CB0AA7-BB5C-4D6E-87B7-6638AA1E6CEE}"/>
              </a:ext>
            </a:extLst>
          </p:cNvPr>
          <p:cNvPicPr preferRelativeResize="0"/>
          <p:nvPr/>
        </p:nvPicPr>
        <p:blipFill rotWithShape="1">
          <a:blip r:embed="rId4">
            <a:alphaModFix/>
          </a:blip>
          <a:srcRect/>
          <a:stretch/>
        </p:blipFill>
        <p:spPr>
          <a:xfrm>
            <a:off x="333375" y="238125"/>
            <a:ext cx="1657350" cy="1657350"/>
          </a:xfrm>
          <a:prstGeom prst="rect">
            <a:avLst/>
          </a:prstGeom>
          <a:noFill/>
          <a:ln>
            <a:noFill/>
          </a:ln>
        </p:spPr>
      </p:pic>
      <p:pic>
        <p:nvPicPr>
          <p:cNvPr id="8" name="Google Shape;261;p12" descr="Brookdale Primary School">
            <a:extLst>
              <a:ext uri="{FF2B5EF4-FFF2-40B4-BE49-F238E27FC236}">
                <a16:creationId xmlns:a16="http://schemas.microsoft.com/office/drawing/2014/main" id="{4787DB60-800C-4F4D-81D9-FE493FF5A5BF}"/>
              </a:ext>
            </a:extLst>
          </p:cNvPr>
          <p:cNvPicPr preferRelativeResize="0"/>
          <p:nvPr/>
        </p:nvPicPr>
        <p:blipFill rotWithShape="1">
          <a:blip r:embed="rId4">
            <a:alphaModFix/>
          </a:blip>
          <a:srcRect/>
          <a:stretch/>
        </p:blipFill>
        <p:spPr>
          <a:xfrm>
            <a:off x="10201275" y="238125"/>
            <a:ext cx="1657350" cy="1657350"/>
          </a:xfrm>
          <a:prstGeom prst="rect">
            <a:avLst/>
          </a:prstGeom>
          <a:noFill/>
          <a:ln>
            <a:noFill/>
          </a:ln>
        </p:spPr>
      </p:pic>
      <p:pic>
        <p:nvPicPr>
          <p:cNvPr id="10" name="Picture 9">
            <a:extLst>
              <a:ext uri="{FF2B5EF4-FFF2-40B4-BE49-F238E27FC236}">
                <a16:creationId xmlns:a16="http://schemas.microsoft.com/office/drawing/2014/main" id="{E8CD7C53-7E09-48CB-8C0F-E9FC0225E3B4}"/>
              </a:ext>
            </a:extLst>
          </p:cNvPr>
          <p:cNvPicPr>
            <a:picLocks noChangeAspect="1"/>
          </p:cNvPicPr>
          <p:nvPr/>
        </p:nvPicPr>
        <p:blipFill>
          <a:blip r:embed="rId5"/>
          <a:stretch>
            <a:fillRect/>
          </a:stretch>
        </p:blipFill>
        <p:spPr>
          <a:xfrm>
            <a:off x="2332831" y="5075148"/>
            <a:ext cx="1657350" cy="1419403"/>
          </a:xfrm>
          <a:prstGeom prst="rect">
            <a:avLst/>
          </a:prstGeom>
        </p:spPr>
      </p:pic>
      <p:pic>
        <p:nvPicPr>
          <p:cNvPr id="12" name="Picture 11">
            <a:extLst>
              <a:ext uri="{FF2B5EF4-FFF2-40B4-BE49-F238E27FC236}">
                <a16:creationId xmlns:a16="http://schemas.microsoft.com/office/drawing/2014/main" id="{9AB35B23-D9BC-4E15-8F5A-195A1C09D142}"/>
              </a:ext>
            </a:extLst>
          </p:cNvPr>
          <p:cNvPicPr>
            <a:picLocks noChangeAspect="1"/>
          </p:cNvPicPr>
          <p:nvPr/>
        </p:nvPicPr>
        <p:blipFill>
          <a:blip r:embed="rId6"/>
          <a:stretch>
            <a:fillRect/>
          </a:stretch>
        </p:blipFill>
        <p:spPr>
          <a:xfrm>
            <a:off x="7716044" y="4996029"/>
            <a:ext cx="1428850" cy="1577639"/>
          </a:xfrm>
          <a:prstGeom prst="rect">
            <a:avLst/>
          </a:prstGeom>
        </p:spPr>
      </p:pic>
    </p:spTree>
    <p:extLst>
      <p:ext uri="{BB962C8B-B14F-4D97-AF65-F5344CB8AC3E}">
        <p14:creationId xmlns:p14="http://schemas.microsoft.com/office/powerpoint/2010/main" val="2690812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BC2B53-AF7A-43EC-AB30-56669C80EF46}"/>
              </a:ext>
            </a:extLst>
          </p:cNvPr>
          <p:cNvSpPr>
            <a:spLocks noGrp="1"/>
          </p:cNvSpPr>
          <p:nvPr>
            <p:ph type="title"/>
          </p:nvPr>
        </p:nvSpPr>
        <p:spPr/>
        <p:txBody>
          <a:bodyPr>
            <a:normAutofit fontScale="90000"/>
          </a:bodyPr>
          <a:lstStyle/>
          <a:p>
            <a:pPr algn="ctr"/>
            <a:br>
              <a:rPr lang="en-US" b="1" dirty="0">
                <a:solidFill>
                  <a:srgbClr val="000000"/>
                </a:solidFill>
                <a:latin typeface="Arial"/>
                <a:ea typeface="Arial"/>
                <a:cs typeface="Arial"/>
                <a:sym typeface="Arial"/>
              </a:rPr>
            </a:br>
            <a:r>
              <a:rPr lang="en-US" sz="3100" b="1" dirty="0">
                <a:solidFill>
                  <a:srgbClr val="000000"/>
                </a:solidFill>
                <a:latin typeface="Arial"/>
                <a:ea typeface="Arial"/>
                <a:cs typeface="Arial"/>
                <a:sym typeface="Arial"/>
              </a:rPr>
              <a:t>Building Skills Through Everyday Learning</a:t>
            </a:r>
            <a:br>
              <a:rPr lang="en-GB" sz="3100" b="1" dirty="0"/>
            </a:br>
            <a:endParaRPr lang="en-GB" sz="3100" b="1" dirty="0"/>
          </a:p>
        </p:txBody>
      </p:sp>
      <p:sp>
        <p:nvSpPr>
          <p:cNvPr id="4" name="Text Placeholder 3">
            <a:extLst>
              <a:ext uri="{FF2B5EF4-FFF2-40B4-BE49-F238E27FC236}">
                <a16:creationId xmlns:a16="http://schemas.microsoft.com/office/drawing/2014/main" id="{C2B69FBA-59CC-4BAE-8BDB-0C9F9A9DC9DE}"/>
              </a:ext>
            </a:extLst>
          </p:cNvPr>
          <p:cNvSpPr>
            <a:spLocks noGrp="1"/>
          </p:cNvSpPr>
          <p:nvPr>
            <p:ph type="body" idx="2"/>
          </p:nvPr>
        </p:nvSpPr>
        <p:spPr>
          <a:xfrm>
            <a:off x="839787" y="1895475"/>
            <a:ext cx="9494838" cy="3819525"/>
          </a:xfrm>
        </p:spPr>
        <p:txBody>
          <a:bodyPr>
            <a:normAutofit fontScale="92500"/>
          </a:bodyPr>
          <a:lstStyle/>
          <a:p>
            <a:r>
              <a:rPr lang="en-US" b="1" dirty="0"/>
              <a:t>Makaton Sign of the Week </a:t>
            </a:r>
            <a:r>
              <a:rPr lang="en-US" dirty="0"/>
              <a:t>– Supports children’s communication by giving them another way to express their needs, ideas and feelings while developing their understanding of language.</a:t>
            </a:r>
          </a:p>
          <a:p>
            <a:r>
              <a:rPr lang="en-US" b="1" dirty="0"/>
              <a:t>Concept Cat Word of the Week </a:t>
            </a:r>
            <a:r>
              <a:rPr lang="en-US" dirty="0"/>
              <a:t>– Helps children build a rich vocabulary and develop their understanding of important words and concepts that support learning across the EYFS.</a:t>
            </a:r>
          </a:p>
          <a:p>
            <a:r>
              <a:rPr lang="en-US" b="1" dirty="0"/>
              <a:t>Think Equal </a:t>
            </a:r>
            <a:r>
              <a:rPr lang="en-US" dirty="0"/>
              <a:t>– Helps children develop empathy, self-awareness, positive relationships and an understanding of themselves and others, celebrating similarities and </a:t>
            </a:r>
            <a:r>
              <a:rPr lang="en-US"/>
              <a:t>differences. </a:t>
            </a:r>
            <a:endParaRPr lang="en-GB" dirty="0"/>
          </a:p>
        </p:txBody>
      </p:sp>
      <p:pic>
        <p:nvPicPr>
          <p:cNvPr id="7" name="Google Shape;261;p12" descr="Brookdale Primary School">
            <a:extLst>
              <a:ext uri="{FF2B5EF4-FFF2-40B4-BE49-F238E27FC236}">
                <a16:creationId xmlns:a16="http://schemas.microsoft.com/office/drawing/2014/main" id="{91CB0AA7-BB5C-4D6E-87B7-6638AA1E6CEE}"/>
              </a:ext>
            </a:extLst>
          </p:cNvPr>
          <p:cNvPicPr preferRelativeResize="0"/>
          <p:nvPr/>
        </p:nvPicPr>
        <p:blipFill rotWithShape="1">
          <a:blip r:embed="rId2">
            <a:alphaModFix/>
          </a:blip>
          <a:srcRect/>
          <a:stretch/>
        </p:blipFill>
        <p:spPr>
          <a:xfrm>
            <a:off x="333375" y="238125"/>
            <a:ext cx="1657350" cy="1657350"/>
          </a:xfrm>
          <a:prstGeom prst="rect">
            <a:avLst/>
          </a:prstGeom>
          <a:noFill/>
          <a:ln>
            <a:noFill/>
          </a:ln>
        </p:spPr>
      </p:pic>
      <p:pic>
        <p:nvPicPr>
          <p:cNvPr id="8" name="Google Shape;261;p12" descr="Brookdale Primary School">
            <a:extLst>
              <a:ext uri="{FF2B5EF4-FFF2-40B4-BE49-F238E27FC236}">
                <a16:creationId xmlns:a16="http://schemas.microsoft.com/office/drawing/2014/main" id="{4787DB60-800C-4F4D-81D9-FE493FF5A5BF}"/>
              </a:ext>
            </a:extLst>
          </p:cNvPr>
          <p:cNvPicPr preferRelativeResize="0"/>
          <p:nvPr/>
        </p:nvPicPr>
        <p:blipFill rotWithShape="1">
          <a:blip r:embed="rId2">
            <a:alphaModFix/>
          </a:blip>
          <a:srcRect/>
          <a:stretch/>
        </p:blipFill>
        <p:spPr>
          <a:xfrm>
            <a:off x="10201275" y="238125"/>
            <a:ext cx="1657350" cy="1657350"/>
          </a:xfrm>
          <a:prstGeom prst="rect">
            <a:avLst/>
          </a:prstGeom>
          <a:noFill/>
          <a:ln>
            <a:noFill/>
          </a:ln>
        </p:spPr>
      </p:pic>
    </p:spTree>
    <p:extLst>
      <p:ext uri="{BB962C8B-B14F-4D97-AF65-F5344CB8AC3E}">
        <p14:creationId xmlns:p14="http://schemas.microsoft.com/office/powerpoint/2010/main" val="228955020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196"/>
        <p:cNvGrpSpPr/>
        <p:nvPr/>
      </p:nvGrpSpPr>
      <p:grpSpPr>
        <a:xfrm>
          <a:off x="0" y="0"/>
          <a:ext cx="0" cy="0"/>
          <a:chOff x="0" y="0"/>
          <a:chExt cx="0" cy="0"/>
        </a:xfrm>
      </p:grpSpPr>
      <p:pic>
        <p:nvPicPr>
          <p:cNvPr id="197" name="Google Shape;197;p13" descr="Brookdale Primary School"/>
          <p:cNvPicPr preferRelativeResize="0"/>
          <p:nvPr/>
        </p:nvPicPr>
        <p:blipFill rotWithShape="1">
          <a:blip r:embed="rId3">
            <a:alphaModFix/>
          </a:blip>
          <a:srcRect/>
          <a:stretch/>
        </p:blipFill>
        <p:spPr>
          <a:xfrm>
            <a:off x="10296525" y="201613"/>
            <a:ext cx="1657350" cy="1657350"/>
          </a:xfrm>
          <a:prstGeom prst="rect">
            <a:avLst/>
          </a:prstGeom>
          <a:noFill/>
          <a:ln>
            <a:noFill/>
          </a:ln>
        </p:spPr>
      </p:pic>
      <p:pic>
        <p:nvPicPr>
          <p:cNvPr id="198" name="Google Shape;198;p13" descr="Brookdale Primary School"/>
          <p:cNvPicPr preferRelativeResize="0"/>
          <p:nvPr/>
        </p:nvPicPr>
        <p:blipFill rotWithShape="1">
          <a:blip r:embed="rId3">
            <a:alphaModFix/>
          </a:blip>
          <a:srcRect/>
          <a:stretch/>
        </p:blipFill>
        <p:spPr>
          <a:xfrm>
            <a:off x="333375" y="238125"/>
            <a:ext cx="1657350" cy="1657350"/>
          </a:xfrm>
          <a:prstGeom prst="rect">
            <a:avLst/>
          </a:prstGeom>
          <a:noFill/>
          <a:ln>
            <a:noFill/>
          </a:ln>
        </p:spPr>
      </p:pic>
      <p:sp>
        <p:nvSpPr>
          <p:cNvPr id="7" name="Rounded Rectangle 3">
            <a:extLst>
              <a:ext uri="{FF2B5EF4-FFF2-40B4-BE49-F238E27FC236}">
                <a16:creationId xmlns:a16="http://schemas.microsoft.com/office/drawing/2014/main" id="{1CFA3794-633F-4B9A-99AE-633836053EFD}"/>
              </a:ext>
            </a:extLst>
          </p:cNvPr>
          <p:cNvSpPr/>
          <p:nvPr/>
        </p:nvSpPr>
        <p:spPr>
          <a:xfrm>
            <a:off x="784860" y="2223135"/>
            <a:ext cx="2651760" cy="1828800"/>
          </a:xfrm>
          <a:prstGeom prst="roundRect">
            <a:avLst/>
          </a:prstGeom>
          <a:solidFill>
            <a:srgbClr val="DE5B87"/>
          </a:solidFill>
          <a:ln>
            <a:solidFill>
              <a:srgbClr val="DE5B87"/>
            </a:solidFill>
          </a:ln>
        </p:spPr>
        <p:style>
          <a:lnRef idx="1">
            <a:schemeClr val="accent1"/>
          </a:lnRef>
          <a:fillRef idx="3">
            <a:schemeClr val="accent1"/>
          </a:fillRef>
          <a:effectRef idx="2">
            <a:schemeClr val="accent1"/>
          </a:effectRef>
          <a:fontRef idx="minor">
            <a:schemeClr val="lt1"/>
          </a:fontRef>
        </p:style>
        <p:txBody>
          <a:bodyPr lIns="164592" tIns="109728" rIns="137160" rtlCol="0" anchor="ctr"/>
          <a:lstStyle/>
          <a:p>
            <a:pPr algn="ctr">
              <a:spcAft>
                <a:spcPts val="800"/>
              </a:spcAft>
              <a:defRPr sz="2100" b="1">
                <a:solidFill>
                  <a:srgbClr val="FFFFFF"/>
                </a:solidFill>
                <a:latin typeface="Aptos Display"/>
              </a:defRPr>
            </a:pPr>
            <a:r>
              <a:rPr dirty="0"/>
              <a:t>💬 Communication</a:t>
            </a:r>
          </a:p>
          <a:p>
            <a:pPr>
              <a:spcAft>
                <a:spcPts val="400"/>
              </a:spcAft>
              <a:defRPr sz="1550">
                <a:solidFill>
                  <a:srgbClr val="FFFFFF"/>
                </a:solidFill>
                <a:latin typeface="Aptos"/>
              </a:defRPr>
            </a:pPr>
            <a:r>
              <a:rPr dirty="0"/>
              <a:t>Listening and responding</a:t>
            </a:r>
          </a:p>
          <a:p>
            <a:pPr>
              <a:spcAft>
                <a:spcPts val="400"/>
              </a:spcAft>
              <a:defRPr sz="1550">
                <a:solidFill>
                  <a:srgbClr val="FFFFFF"/>
                </a:solidFill>
                <a:latin typeface="Aptos"/>
              </a:defRPr>
            </a:pPr>
            <a:r>
              <a:rPr dirty="0"/>
              <a:t>Expressing needs and ideas</a:t>
            </a:r>
          </a:p>
          <a:p>
            <a:pPr>
              <a:spcAft>
                <a:spcPts val="400"/>
              </a:spcAft>
              <a:defRPr sz="1550">
                <a:solidFill>
                  <a:srgbClr val="FFFFFF"/>
                </a:solidFill>
                <a:latin typeface="Aptos"/>
              </a:defRPr>
            </a:pPr>
            <a:r>
              <a:rPr dirty="0"/>
              <a:t>Joining in conversations</a:t>
            </a:r>
          </a:p>
        </p:txBody>
      </p:sp>
      <p:sp>
        <p:nvSpPr>
          <p:cNvPr id="8" name="Rounded Rectangle 4">
            <a:extLst>
              <a:ext uri="{FF2B5EF4-FFF2-40B4-BE49-F238E27FC236}">
                <a16:creationId xmlns:a16="http://schemas.microsoft.com/office/drawing/2014/main" id="{C02DCEBE-246D-43ED-9122-CC99111C97E5}"/>
              </a:ext>
            </a:extLst>
          </p:cNvPr>
          <p:cNvSpPr/>
          <p:nvPr/>
        </p:nvSpPr>
        <p:spPr>
          <a:xfrm>
            <a:off x="3581400" y="2223135"/>
            <a:ext cx="2651760" cy="1828800"/>
          </a:xfrm>
          <a:prstGeom prst="roundRect">
            <a:avLst/>
          </a:prstGeom>
          <a:solidFill>
            <a:srgbClr val="F49D5F"/>
          </a:solidFill>
          <a:ln>
            <a:solidFill>
              <a:srgbClr val="F49D5F"/>
            </a:solidFill>
          </a:ln>
        </p:spPr>
        <p:style>
          <a:lnRef idx="1">
            <a:schemeClr val="accent1"/>
          </a:lnRef>
          <a:fillRef idx="3">
            <a:schemeClr val="accent1"/>
          </a:fillRef>
          <a:effectRef idx="2">
            <a:schemeClr val="accent1"/>
          </a:effectRef>
          <a:fontRef idx="minor">
            <a:schemeClr val="lt1"/>
          </a:fontRef>
        </p:style>
        <p:txBody>
          <a:bodyPr lIns="164592" tIns="109728" rIns="137160" rtlCol="0" anchor="ctr"/>
          <a:lstStyle/>
          <a:p>
            <a:pPr algn="ctr">
              <a:spcAft>
                <a:spcPts val="800"/>
              </a:spcAft>
              <a:defRPr sz="2100" b="1">
                <a:solidFill>
                  <a:srgbClr val="FFFFFF"/>
                </a:solidFill>
                <a:latin typeface="Aptos Display"/>
              </a:defRPr>
            </a:pPr>
            <a:r>
              <a:rPr dirty="0"/>
              <a:t>🧡 Independence</a:t>
            </a:r>
          </a:p>
          <a:p>
            <a:pPr>
              <a:spcAft>
                <a:spcPts val="400"/>
              </a:spcAft>
              <a:defRPr sz="1550">
                <a:solidFill>
                  <a:srgbClr val="FFFFFF"/>
                </a:solidFill>
                <a:latin typeface="Aptos"/>
              </a:defRPr>
            </a:pPr>
            <a:r>
              <a:rPr dirty="0"/>
              <a:t>Toileting and handwashing</a:t>
            </a:r>
          </a:p>
          <a:p>
            <a:pPr>
              <a:spcAft>
                <a:spcPts val="400"/>
              </a:spcAft>
              <a:defRPr sz="1550">
                <a:solidFill>
                  <a:srgbClr val="FFFFFF"/>
                </a:solidFill>
                <a:latin typeface="Aptos"/>
              </a:defRPr>
            </a:pPr>
            <a:r>
              <a:rPr dirty="0"/>
              <a:t>Putting on coat and shoes</a:t>
            </a:r>
          </a:p>
          <a:p>
            <a:pPr>
              <a:spcAft>
                <a:spcPts val="400"/>
              </a:spcAft>
              <a:defRPr sz="1550">
                <a:solidFill>
                  <a:srgbClr val="FFFFFF"/>
                </a:solidFill>
                <a:latin typeface="Aptos"/>
              </a:defRPr>
            </a:pPr>
            <a:r>
              <a:rPr dirty="0"/>
              <a:t>Looking after belongings</a:t>
            </a:r>
          </a:p>
        </p:txBody>
      </p:sp>
      <p:sp>
        <p:nvSpPr>
          <p:cNvPr id="9" name="Rounded Rectangle 5">
            <a:extLst>
              <a:ext uri="{FF2B5EF4-FFF2-40B4-BE49-F238E27FC236}">
                <a16:creationId xmlns:a16="http://schemas.microsoft.com/office/drawing/2014/main" id="{DF2899F0-7B1B-4E74-87A0-9FB051D4FF94}"/>
              </a:ext>
            </a:extLst>
          </p:cNvPr>
          <p:cNvSpPr/>
          <p:nvPr/>
        </p:nvSpPr>
        <p:spPr>
          <a:xfrm>
            <a:off x="6358890" y="2207895"/>
            <a:ext cx="2651760" cy="1828800"/>
          </a:xfrm>
          <a:prstGeom prst="roundRect">
            <a:avLst/>
          </a:prstGeom>
          <a:solidFill>
            <a:srgbClr val="5CA86F"/>
          </a:solidFill>
          <a:ln>
            <a:solidFill>
              <a:srgbClr val="5CA86F"/>
            </a:solidFill>
          </a:ln>
        </p:spPr>
        <p:style>
          <a:lnRef idx="1">
            <a:schemeClr val="accent1"/>
          </a:lnRef>
          <a:fillRef idx="3">
            <a:schemeClr val="accent1"/>
          </a:fillRef>
          <a:effectRef idx="2">
            <a:schemeClr val="accent1"/>
          </a:effectRef>
          <a:fontRef idx="minor">
            <a:schemeClr val="lt1"/>
          </a:fontRef>
        </p:style>
        <p:txBody>
          <a:bodyPr lIns="164592" tIns="109728" rIns="137160" rtlCol="0" anchor="ctr"/>
          <a:lstStyle/>
          <a:p>
            <a:pPr algn="ctr">
              <a:spcAft>
                <a:spcPts val="800"/>
              </a:spcAft>
              <a:defRPr sz="2100" b="1">
                <a:solidFill>
                  <a:srgbClr val="FFFFFF"/>
                </a:solidFill>
                <a:latin typeface="Aptos Display"/>
              </a:defRPr>
            </a:pPr>
            <a:r>
              <a:rPr dirty="0"/>
              <a:t>🌱 Self-regulation</a:t>
            </a:r>
          </a:p>
          <a:p>
            <a:pPr>
              <a:spcAft>
                <a:spcPts val="400"/>
              </a:spcAft>
              <a:defRPr sz="1550">
                <a:solidFill>
                  <a:srgbClr val="FFFFFF"/>
                </a:solidFill>
                <a:latin typeface="Aptos"/>
              </a:defRPr>
            </a:pPr>
            <a:r>
              <a:rPr dirty="0"/>
              <a:t>Managing feelings with support</a:t>
            </a:r>
          </a:p>
          <a:p>
            <a:pPr>
              <a:spcAft>
                <a:spcPts val="400"/>
              </a:spcAft>
              <a:defRPr sz="1550">
                <a:solidFill>
                  <a:srgbClr val="FFFFFF"/>
                </a:solidFill>
                <a:latin typeface="Aptos"/>
              </a:defRPr>
            </a:pPr>
            <a:r>
              <a:rPr dirty="0"/>
              <a:t>Following simple routines</a:t>
            </a:r>
          </a:p>
          <a:p>
            <a:pPr>
              <a:spcAft>
                <a:spcPts val="400"/>
              </a:spcAft>
              <a:defRPr sz="1550">
                <a:solidFill>
                  <a:srgbClr val="FFFFFF"/>
                </a:solidFill>
                <a:latin typeface="Aptos"/>
              </a:defRPr>
            </a:pPr>
            <a:r>
              <a:rPr dirty="0"/>
              <a:t>Waiting, sharing and taking turns</a:t>
            </a:r>
          </a:p>
        </p:txBody>
      </p:sp>
      <p:sp>
        <p:nvSpPr>
          <p:cNvPr id="10" name="Rounded Rectangle 6">
            <a:extLst>
              <a:ext uri="{FF2B5EF4-FFF2-40B4-BE49-F238E27FC236}">
                <a16:creationId xmlns:a16="http://schemas.microsoft.com/office/drawing/2014/main" id="{7F437B13-4DDF-4B5E-96C3-74883BF2BF59}"/>
              </a:ext>
            </a:extLst>
          </p:cNvPr>
          <p:cNvSpPr/>
          <p:nvPr/>
        </p:nvSpPr>
        <p:spPr>
          <a:xfrm>
            <a:off x="9136380" y="2207895"/>
            <a:ext cx="2514600" cy="1828800"/>
          </a:xfrm>
          <a:prstGeom prst="roundRect">
            <a:avLst/>
          </a:prstGeom>
          <a:solidFill>
            <a:srgbClr val="52A0D2"/>
          </a:solidFill>
          <a:ln>
            <a:solidFill>
              <a:srgbClr val="52A0D2"/>
            </a:solidFill>
          </a:ln>
        </p:spPr>
        <p:style>
          <a:lnRef idx="1">
            <a:schemeClr val="accent1"/>
          </a:lnRef>
          <a:fillRef idx="3">
            <a:schemeClr val="accent1"/>
          </a:fillRef>
          <a:effectRef idx="2">
            <a:schemeClr val="accent1"/>
          </a:effectRef>
          <a:fontRef idx="minor">
            <a:schemeClr val="lt1"/>
          </a:fontRef>
        </p:style>
        <p:txBody>
          <a:bodyPr lIns="164592" tIns="109728" rIns="137160" rtlCol="0" anchor="ctr"/>
          <a:lstStyle/>
          <a:p>
            <a:pPr algn="ctr">
              <a:spcAft>
                <a:spcPts val="800"/>
              </a:spcAft>
              <a:defRPr sz="2100" b="1">
                <a:solidFill>
                  <a:srgbClr val="FFFFFF"/>
                </a:solidFill>
                <a:latin typeface="Aptos Display"/>
              </a:defRPr>
            </a:pPr>
            <a:r>
              <a:rPr dirty="0"/>
              <a:t>🏃 Physical skills</a:t>
            </a:r>
          </a:p>
          <a:p>
            <a:pPr>
              <a:spcAft>
                <a:spcPts val="400"/>
              </a:spcAft>
              <a:defRPr sz="1550">
                <a:solidFill>
                  <a:srgbClr val="FFFFFF"/>
                </a:solidFill>
                <a:latin typeface="Aptos"/>
              </a:defRPr>
            </a:pPr>
            <a:r>
              <a:rPr dirty="0"/>
              <a:t>Moving safely and confidently</a:t>
            </a:r>
          </a:p>
          <a:p>
            <a:pPr>
              <a:spcAft>
                <a:spcPts val="400"/>
              </a:spcAft>
              <a:defRPr sz="1550">
                <a:solidFill>
                  <a:srgbClr val="FFFFFF"/>
                </a:solidFill>
                <a:latin typeface="Aptos"/>
              </a:defRPr>
            </a:pPr>
            <a:r>
              <a:rPr dirty="0"/>
              <a:t>Developing fine-motor control</a:t>
            </a:r>
          </a:p>
          <a:p>
            <a:pPr>
              <a:spcAft>
                <a:spcPts val="400"/>
              </a:spcAft>
              <a:defRPr sz="1550">
                <a:solidFill>
                  <a:srgbClr val="FFFFFF"/>
                </a:solidFill>
                <a:latin typeface="Aptos"/>
              </a:defRPr>
            </a:pPr>
            <a:r>
              <a:rPr dirty="0"/>
              <a:t>Using tools and equipment</a:t>
            </a:r>
          </a:p>
        </p:txBody>
      </p:sp>
      <p:sp>
        <p:nvSpPr>
          <p:cNvPr id="11" name="Rounded Rectangle 7">
            <a:extLst>
              <a:ext uri="{FF2B5EF4-FFF2-40B4-BE49-F238E27FC236}">
                <a16:creationId xmlns:a16="http://schemas.microsoft.com/office/drawing/2014/main" id="{5EAB8A3F-022E-4387-B13C-EACFFC156F06}"/>
              </a:ext>
            </a:extLst>
          </p:cNvPr>
          <p:cNvSpPr/>
          <p:nvPr/>
        </p:nvSpPr>
        <p:spPr>
          <a:xfrm>
            <a:off x="784860" y="4278630"/>
            <a:ext cx="3429000" cy="2057400"/>
          </a:xfrm>
          <a:prstGeom prst="roundRect">
            <a:avLst/>
          </a:prstGeom>
          <a:solidFill>
            <a:srgbClr val="EFBE46"/>
          </a:solidFill>
          <a:ln>
            <a:solidFill>
              <a:srgbClr val="EFBE46"/>
            </a:solidFill>
          </a:ln>
        </p:spPr>
        <p:style>
          <a:lnRef idx="1">
            <a:schemeClr val="accent1"/>
          </a:lnRef>
          <a:fillRef idx="3">
            <a:schemeClr val="accent1"/>
          </a:fillRef>
          <a:effectRef idx="2">
            <a:schemeClr val="accent1"/>
          </a:effectRef>
          <a:fontRef idx="minor">
            <a:schemeClr val="lt1"/>
          </a:fontRef>
        </p:style>
        <p:txBody>
          <a:bodyPr lIns="164592" tIns="109728" rIns="137160" rtlCol="0" anchor="ctr"/>
          <a:lstStyle/>
          <a:p>
            <a:pPr algn="ctr">
              <a:spcAft>
                <a:spcPts val="800"/>
              </a:spcAft>
              <a:defRPr sz="2100" b="1">
                <a:solidFill>
                  <a:srgbClr val="FFFFFF"/>
                </a:solidFill>
                <a:latin typeface="Aptos Display"/>
              </a:defRPr>
            </a:pPr>
            <a:r>
              <a:t>🤝 Relationships</a:t>
            </a:r>
          </a:p>
          <a:p>
            <a:pPr>
              <a:spcAft>
                <a:spcPts val="400"/>
              </a:spcAft>
              <a:defRPr sz="1550">
                <a:solidFill>
                  <a:srgbClr val="FFFFFF"/>
                </a:solidFill>
                <a:latin typeface="Aptos"/>
              </a:defRPr>
            </a:pPr>
            <a:r>
              <a:t>Building friendships</a:t>
            </a:r>
          </a:p>
          <a:p>
            <a:pPr>
              <a:spcAft>
                <a:spcPts val="400"/>
              </a:spcAft>
              <a:defRPr sz="1550">
                <a:solidFill>
                  <a:srgbClr val="FFFFFF"/>
                </a:solidFill>
                <a:latin typeface="Aptos"/>
              </a:defRPr>
            </a:pPr>
            <a:r>
              <a:t>Playing alongside and with others</a:t>
            </a:r>
          </a:p>
          <a:p>
            <a:pPr>
              <a:spcAft>
                <a:spcPts val="400"/>
              </a:spcAft>
              <a:defRPr sz="1550">
                <a:solidFill>
                  <a:srgbClr val="FFFFFF"/>
                </a:solidFill>
                <a:latin typeface="Aptos"/>
              </a:defRPr>
            </a:pPr>
            <a:r>
              <a:t>Feeling secure with familiar adults</a:t>
            </a:r>
          </a:p>
        </p:txBody>
      </p:sp>
      <p:sp>
        <p:nvSpPr>
          <p:cNvPr id="12" name="Rounded Rectangle 8">
            <a:extLst>
              <a:ext uri="{FF2B5EF4-FFF2-40B4-BE49-F238E27FC236}">
                <a16:creationId xmlns:a16="http://schemas.microsoft.com/office/drawing/2014/main" id="{E8A9880E-BE6D-4AB5-9E69-4A5D199BFB66}"/>
              </a:ext>
            </a:extLst>
          </p:cNvPr>
          <p:cNvSpPr/>
          <p:nvPr/>
        </p:nvSpPr>
        <p:spPr>
          <a:xfrm>
            <a:off x="4381500" y="4278630"/>
            <a:ext cx="3429000" cy="2057400"/>
          </a:xfrm>
          <a:prstGeom prst="roundRect">
            <a:avLst/>
          </a:prstGeom>
          <a:solidFill>
            <a:srgbClr val="8970B7"/>
          </a:solidFill>
          <a:ln>
            <a:solidFill>
              <a:srgbClr val="8970B7"/>
            </a:solidFill>
          </a:ln>
        </p:spPr>
        <p:style>
          <a:lnRef idx="1">
            <a:schemeClr val="accent1"/>
          </a:lnRef>
          <a:fillRef idx="3">
            <a:schemeClr val="accent1"/>
          </a:fillRef>
          <a:effectRef idx="2">
            <a:schemeClr val="accent1"/>
          </a:effectRef>
          <a:fontRef idx="minor">
            <a:schemeClr val="lt1"/>
          </a:fontRef>
        </p:style>
        <p:txBody>
          <a:bodyPr lIns="164592" tIns="109728" rIns="137160" rtlCol="0" anchor="ctr"/>
          <a:lstStyle/>
          <a:p>
            <a:pPr algn="ctr">
              <a:spcAft>
                <a:spcPts val="800"/>
              </a:spcAft>
              <a:defRPr sz="2100" b="1">
                <a:solidFill>
                  <a:srgbClr val="FFFFFF"/>
                </a:solidFill>
                <a:latin typeface="Aptos Display"/>
              </a:defRPr>
            </a:pPr>
            <a:r>
              <a:rPr dirty="0"/>
              <a:t>🔎 Curiosity &amp; learning</a:t>
            </a:r>
          </a:p>
          <a:p>
            <a:pPr>
              <a:spcAft>
                <a:spcPts val="400"/>
              </a:spcAft>
              <a:defRPr sz="1550">
                <a:solidFill>
                  <a:srgbClr val="FFFFFF"/>
                </a:solidFill>
                <a:latin typeface="Aptos"/>
              </a:defRPr>
            </a:pPr>
            <a:r>
              <a:rPr dirty="0"/>
              <a:t>Exploring and asking questions</a:t>
            </a:r>
          </a:p>
          <a:p>
            <a:pPr>
              <a:spcAft>
                <a:spcPts val="400"/>
              </a:spcAft>
              <a:defRPr sz="1550">
                <a:solidFill>
                  <a:srgbClr val="FFFFFF"/>
                </a:solidFill>
                <a:latin typeface="Aptos"/>
              </a:defRPr>
            </a:pPr>
            <a:r>
              <a:rPr dirty="0"/>
              <a:t>Trying new things</a:t>
            </a:r>
          </a:p>
          <a:p>
            <a:pPr>
              <a:spcAft>
                <a:spcPts val="400"/>
              </a:spcAft>
              <a:defRPr sz="1550">
                <a:solidFill>
                  <a:srgbClr val="FFFFFF"/>
                </a:solidFill>
                <a:latin typeface="Aptos"/>
              </a:defRPr>
            </a:pPr>
            <a:r>
              <a:rPr dirty="0"/>
              <a:t>Concentrating and persevering</a:t>
            </a:r>
          </a:p>
        </p:txBody>
      </p:sp>
      <p:sp>
        <p:nvSpPr>
          <p:cNvPr id="13" name="Rounded Rectangle 9">
            <a:extLst>
              <a:ext uri="{FF2B5EF4-FFF2-40B4-BE49-F238E27FC236}">
                <a16:creationId xmlns:a16="http://schemas.microsoft.com/office/drawing/2014/main" id="{392BF6BC-999A-45A8-95F7-8452F05E6ACD}"/>
              </a:ext>
            </a:extLst>
          </p:cNvPr>
          <p:cNvSpPr/>
          <p:nvPr/>
        </p:nvSpPr>
        <p:spPr>
          <a:xfrm>
            <a:off x="7978140" y="4278630"/>
            <a:ext cx="3794760" cy="2057400"/>
          </a:xfrm>
          <a:prstGeom prst="roundRect">
            <a:avLst/>
          </a:prstGeom>
          <a:solidFill>
            <a:srgbClr val="274E79"/>
          </a:solidFill>
          <a:ln>
            <a:solidFill>
              <a:srgbClr val="274E79"/>
            </a:solidFill>
          </a:ln>
        </p:spPr>
        <p:style>
          <a:lnRef idx="1">
            <a:schemeClr val="accent1"/>
          </a:lnRef>
          <a:fillRef idx="3">
            <a:schemeClr val="accent1"/>
          </a:fillRef>
          <a:effectRef idx="2">
            <a:schemeClr val="accent1"/>
          </a:effectRef>
          <a:fontRef idx="minor">
            <a:schemeClr val="lt1"/>
          </a:fontRef>
        </p:style>
        <p:txBody>
          <a:bodyPr lIns="164592" tIns="109728" rIns="137160" rtlCol="0" anchor="ctr"/>
          <a:lstStyle/>
          <a:p>
            <a:pPr algn="ctr">
              <a:spcAft>
                <a:spcPts val="800"/>
              </a:spcAft>
              <a:defRPr sz="2100" b="1">
                <a:solidFill>
                  <a:srgbClr val="FFFFFF"/>
                </a:solidFill>
                <a:latin typeface="Aptos Display"/>
              </a:defRPr>
            </a:pPr>
            <a:r>
              <a:t>✨ Ready to learn</a:t>
            </a:r>
          </a:p>
          <a:p>
            <a:pPr>
              <a:spcAft>
                <a:spcPts val="400"/>
              </a:spcAft>
              <a:defRPr sz="1550">
                <a:solidFill>
                  <a:srgbClr val="FFFFFF"/>
                </a:solidFill>
                <a:latin typeface="Aptos"/>
              </a:defRPr>
            </a:pPr>
            <a:r>
              <a:t>Enjoying stories, songs and rhymes</a:t>
            </a:r>
          </a:p>
          <a:p>
            <a:pPr>
              <a:spcAft>
                <a:spcPts val="400"/>
              </a:spcAft>
              <a:defRPr sz="1550">
                <a:solidFill>
                  <a:srgbClr val="FFFFFF"/>
                </a:solidFill>
                <a:latin typeface="Aptos"/>
              </a:defRPr>
            </a:pPr>
            <a:r>
              <a:t>Following instructions</a:t>
            </a:r>
          </a:p>
          <a:p>
            <a:pPr>
              <a:spcAft>
                <a:spcPts val="400"/>
              </a:spcAft>
              <a:defRPr sz="1550">
                <a:solidFill>
                  <a:srgbClr val="FFFFFF"/>
                </a:solidFill>
                <a:latin typeface="Aptos"/>
              </a:defRPr>
            </a:pPr>
            <a:r>
              <a:t>Having a go and being proud of achievements</a:t>
            </a:r>
          </a:p>
        </p:txBody>
      </p:sp>
      <p:sp>
        <p:nvSpPr>
          <p:cNvPr id="4" name="Rectangle 3">
            <a:extLst>
              <a:ext uri="{FF2B5EF4-FFF2-40B4-BE49-F238E27FC236}">
                <a16:creationId xmlns:a16="http://schemas.microsoft.com/office/drawing/2014/main" id="{DEBD0289-EC80-447B-B891-A71911CAF789}"/>
              </a:ext>
            </a:extLst>
          </p:cNvPr>
          <p:cNvSpPr/>
          <p:nvPr/>
        </p:nvSpPr>
        <p:spPr>
          <a:xfrm>
            <a:off x="2171700" y="383858"/>
            <a:ext cx="7800975" cy="1354217"/>
          </a:xfrm>
          <a:prstGeom prst="rect">
            <a:avLst/>
          </a:prstGeom>
        </p:spPr>
        <p:txBody>
          <a:bodyPr wrap="square">
            <a:spAutoFit/>
          </a:bodyPr>
          <a:lstStyle/>
          <a:p>
            <a:pPr algn="ctr">
              <a:defRPr sz="2900" b="1">
                <a:solidFill>
                  <a:srgbClr val="274E79"/>
                </a:solidFill>
                <a:latin typeface="Aptos"/>
              </a:defRPr>
            </a:pPr>
            <a:r>
              <a:rPr lang="en-US" dirty="0"/>
              <a:t>What does school readiness look like in Preschool?</a:t>
            </a:r>
          </a:p>
          <a:p>
            <a:pPr algn="ctr">
              <a:defRPr sz="2900" b="1">
                <a:solidFill>
                  <a:srgbClr val="274E79"/>
                </a:solidFill>
                <a:latin typeface="Aptos"/>
              </a:defRPr>
            </a:pPr>
            <a:r>
              <a:rPr lang="en-US" sz="1200" dirty="0">
                <a:latin typeface="+mn-lt"/>
              </a:rPr>
              <a:t>School readiness is about developing the skills children need to feel confident, happy and ready to learn — not about being able to read or write before starting school</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221"/>
        <p:cNvGrpSpPr/>
        <p:nvPr/>
      </p:nvGrpSpPr>
      <p:grpSpPr>
        <a:xfrm>
          <a:off x="0" y="0"/>
          <a:ext cx="0" cy="0"/>
          <a:chOff x="0" y="0"/>
          <a:chExt cx="0" cy="0"/>
        </a:xfrm>
      </p:grpSpPr>
      <p:pic>
        <p:nvPicPr>
          <p:cNvPr id="222" name="Google Shape;222;g3fa6264dbdc_0_26" descr="Brookdale Primary School"/>
          <p:cNvPicPr preferRelativeResize="0"/>
          <p:nvPr/>
        </p:nvPicPr>
        <p:blipFill rotWithShape="1">
          <a:blip r:embed="rId3">
            <a:alphaModFix/>
          </a:blip>
          <a:srcRect/>
          <a:stretch/>
        </p:blipFill>
        <p:spPr>
          <a:xfrm>
            <a:off x="10296525" y="201613"/>
            <a:ext cx="1657350" cy="1657350"/>
          </a:xfrm>
          <a:prstGeom prst="rect">
            <a:avLst/>
          </a:prstGeom>
          <a:noFill/>
          <a:ln>
            <a:noFill/>
          </a:ln>
        </p:spPr>
      </p:pic>
      <p:pic>
        <p:nvPicPr>
          <p:cNvPr id="223" name="Google Shape;223;g3fa6264dbdc_0_26" descr="Brookdale Primary School"/>
          <p:cNvPicPr preferRelativeResize="0"/>
          <p:nvPr/>
        </p:nvPicPr>
        <p:blipFill rotWithShape="1">
          <a:blip r:embed="rId3">
            <a:alphaModFix/>
          </a:blip>
          <a:srcRect/>
          <a:stretch/>
        </p:blipFill>
        <p:spPr>
          <a:xfrm>
            <a:off x="333375" y="238125"/>
            <a:ext cx="1657350" cy="1657350"/>
          </a:xfrm>
          <a:prstGeom prst="rect">
            <a:avLst/>
          </a:prstGeom>
          <a:noFill/>
          <a:ln>
            <a:noFill/>
          </a:ln>
        </p:spPr>
      </p:pic>
      <p:sp>
        <p:nvSpPr>
          <p:cNvPr id="224" name="Google Shape;224;g3fa6264dbdc_0_26"/>
          <p:cNvSpPr txBox="1"/>
          <p:nvPr/>
        </p:nvSpPr>
        <p:spPr>
          <a:xfrm>
            <a:off x="3314513" y="201616"/>
            <a:ext cx="5361000" cy="1077178"/>
          </a:xfrm>
          <a:prstGeom prst="rect">
            <a:avLst/>
          </a:prstGeom>
          <a:noFill/>
          <a:ln>
            <a:noFill/>
          </a:ln>
        </p:spPr>
        <p:txBody>
          <a:bodyPr spcFirstLastPara="1" wrap="square" lIns="91425" tIns="45700" rIns="91425" bIns="45700" anchor="t" anchorCtr="0">
            <a:spAutoFit/>
          </a:bodyPr>
          <a:lstStyle/>
          <a:p>
            <a:pPr algn="ctr">
              <a:defRPr sz="2900" b="1">
                <a:solidFill>
                  <a:srgbClr val="234E7D"/>
                </a:solidFill>
                <a:latin typeface="Aptos"/>
              </a:defRPr>
            </a:pPr>
            <a:r>
              <a:rPr lang="en-GB" sz="3200" dirty="0"/>
              <a:t>Rhythmic Movement Therapy (RMT)</a:t>
            </a:r>
          </a:p>
        </p:txBody>
      </p:sp>
      <p:sp>
        <p:nvSpPr>
          <p:cNvPr id="2" name="Rectangle 1">
            <a:extLst>
              <a:ext uri="{FF2B5EF4-FFF2-40B4-BE49-F238E27FC236}">
                <a16:creationId xmlns:a16="http://schemas.microsoft.com/office/drawing/2014/main" id="{E00DA426-67BC-4079-BCB1-5CB8A7018239}"/>
              </a:ext>
            </a:extLst>
          </p:cNvPr>
          <p:cNvSpPr/>
          <p:nvPr/>
        </p:nvSpPr>
        <p:spPr>
          <a:xfrm>
            <a:off x="2947013" y="1289576"/>
            <a:ext cx="6096000" cy="569387"/>
          </a:xfrm>
          <a:prstGeom prst="rect">
            <a:avLst/>
          </a:prstGeom>
        </p:spPr>
        <p:txBody>
          <a:bodyPr>
            <a:spAutoFit/>
          </a:bodyPr>
          <a:lstStyle/>
          <a:p>
            <a:pPr algn="ctr">
              <a:defRPr sz="1550" b="0">
                <a:solidFill>
                  <a:srgbClr val="34404C"/>
                </a:solidFill>
                <a:latin typeface="Aptos"/>
              </a:defRPr>
            </a:pPr>
            <a:r>
              <a:rPr lang="en-US" dirty="0"/>
              <a:t>Building strong foundations for learning, movement and self-regulation in the Early Years</a:t>
            </a:r>
          </a:p>
        </p:txBody>
      </p:sp>
      <p:sp>
        <p:nvSpPr>
          <p:cNvPr id="7" name="Rounded Rectangle 5">
            <a:extLst>
              <a:ext uri="{FF2B5EF4-FFF2-40B4-BE49-F238E27FC236}">
                <a16:creationId xmlns:a16="http://schemas.microsoft.com/office/drawing/2014/main" id="{000883C8-1C65-4330-AB3F-0620F003333C}"/>
              </a:ext>
            </a:extLst>
          </p:cNvPr>
          <p:cNvSpPr/>
          <p:nvPr/>
        </p:nvSpPr>
        <p:spPr>
          <a:xfrm>
            <a:off x="619125" y="2203236"/>
            <a:ext cx="3429000" cy="3611880"/>
          </a:xfrm>
          <a:prstGeom prst="roundRect">
            <a:avLst/>
          </a:prstGeom>
          <a:solidFill>
            <a:srgbClr val="FFFFFF"/>
          </a:solidFill>
          <a:ln w="25400">
            <a:solidFill>
              <a:srgbClr val="489DCF"/>
            </a:solidFill>
          </a:ln>
        </p:spPr>
        <p:style>
          <a:lnRef idx="1">
            <a:schemeClr val="accent1"/>
          </a:lnRef>
          <a:fillRef idx="3">
            <a:schemeClr val="accent1"/>
          </a:fillRef>
          <a:effectRef idx="2">
            <a:schemeClr val="accent1"/>
          </a:effectRef>
          <a:fontRef idx="minor">
            <a:schemeClr val="lt1"/>
          </a:fontRef>
        </p:style>
        <p:txBody>
          <a:bodyPr lIns="164592" tIns="109728" rIns="137160" rtlCol="0" anchor="ctr"/>
          <a:lstStyle/>
          <a:p>
            <a:pPr algn="ctr">
              <a:spcAft>
                <a:spcPts val="700"/>
              </a:spcAft>
              <a:defRPr sz="1900" b="1">
                <a:solidFill>
                  <a:srgbClr val="489DCF"/>
                </a:solidFill>
                <a:latin typeface="Aptos Display"/>
              </a:defRPr>
            </a:pPr>
            <a:r>
              <a:rPr dirty="0"/>
              <a:t>What is RMT?</a:t>
            </a:r>
          </a:p>
          <a:p>
            <a:pPr>
              <a:spcAft>
                <a:spcPts val="400"/>
              </a:spcAft>
              <a:defRPr sz="1420">
                <a:solidFill>
                  <a:srgbClr val="34404C"/>
                </a:solidFill>
                <a:latin typeface="Aptos"/>
              </a:defRPr>
            </a:pPr>
            <a:r>
              <a:rPr dirty="0"/>
              <a:t>RMT uses simple, rhythmic movement patterns such as rocking, crawling, rolling and cross-lateral movements.</a:t>
            </a:r>
          </a:p>
          <a:p>
            <a:pPr>
              <a:spcAft>
                <a:spcPts val="400"/>
              </a:spcAft>
              <a:defRPr sz="1420">
                <a:solidFill>
                  <a:srgbClr val="34404C"/>
                </a:solidFill>
                <a:latin typeface="Aptos"/>
              </a:defRPr>
            </a:pPr>
            <a:r>
              <a:rPr dirty="0"/>
              <a:t>The activities are playful, repetitive and developmentally appropriate.</a:t>
            </a:r>
          </a:p>
          <a:p>
            <a:pPr>
              <a:spcAft>
                <a:spcPts val="400"/>
              </a:spcAft>
              <a:defRPr sz="1420">
                <a:solidFill>
                  <a:srgbClr val="34404C"/>
                </a:solidFill>
                <a:latin typeface="Aptos"/>
              </a:defRPr>
            </a:pPr>
            <a:r>
              <a:rPr dirty="0"/>
              <a:t>They give children opportunities to </a:t>
            </a:r>
            <a:r>
              <a:rPr dirty="0" err="1"/>
              <a:t>practise</a:t>
            </a:r>
            <a:r>
              <a:rPr dirty="0"/>
              <a:t> movement, balance, coordination and body awareness.</a:t>
            </a:r>
          </a:p>
          <a:p>
            <a:pPr>
              <a:spcAft>
                <a:spcPts val="400"/>
              </a:spcAft>
              <a:defRPr sz="1420">
                <a:solidFill>
                  <a:srgbClr val="34404C"/>
                </a:solidFill>
                <a:latin typeface="Aptos"/>
              </a:defRPr>
            </a:pPr>
            <a:r>
              <a:rPr dirty="0"/>
              <a:t>At preschool, we use RMT-inspired activities as part of our wider physical development and regulation provision.</a:t>
            </a:r>
          </a:p>
        </p:txBody>
      </p:sp>
      <p:sp>
        <p:nvSpPr>
          <p:cNvPr id="8" name="Rounded Rectangle 6">
            <a:extLst>
              <a:ext uri="{FF2B5EF4-FFF2-40B4-BE49-F238E27FC236}">
                <a16:creationId xmlns:a16="http://schemas.microsoft.com/office/drawing/2014/main" id="{A5371A98-2249-4B62-B43E-DA6F9D89C1E2}"/>
              </a:ext>
            </a:extLst>
          </p:cNvPr>
          <p:cNvSpPr/>
          <p:nvPr/>
        </p:nvSpPr>
        <p:spPr>
          <a:xfrm>
            <a:off x="4280513" y="2203236"/>
            <a:ext cx="3429000" cy="3611880"/>
          </a:xfrm>
          <a:prstGeom prst="roundRect">
            <a:avLst/>
          </a:prstGeom>
          <a:solidFill>
            <a:srgbClr val="FFFFFF"/>
          </a:solidFill>
          <a:ln w="25400">
            <a:solidFill>
              <a:srgbClr val="439C68"/>
            </a:solidFill>
          </a:ln>
        </p:spPr>
        <p:style>
          <a:lnRef idx="1">
            <a:schemeClr val="accent1"/>
          </a:lnRef>
          <a:fillRef idx="3">
            <a:schemeClr val="accent1"/>
          </a:fillRef>
          <a:effectRef idx="2">
            <a:schemeClr val="accent1"/>
          </a:effectRef>
          <a:fontRef idx="minor">
            <a:schemeClr val="lt1"/>
          </a:fontRef>
        </p:style>
        <p:txBody>
          <a:bodyPr lIns="164592" tIns="109728" rIns="137160" rtlCol="0" anchor="ctr"/>
          <a:lstStyle/>
          <a:p>
            <a:pPr algn="ctr">
              <a:spcAft>
                <a:spcPts val="700"/>
              </a:spcAft>
              <a:defRPr sz="1900" b="1">
                <a:solidFill>
                  <a:srgbClr val="439C68"/>
                </a:solidFill>
                <a:latin typeface="Aptos Display"/>
              </a:defRPr>
            </a:pPr>
            <a:r>
              <a:t>Why movement matters</a:t>
            </a:r>
          </a:p>
          <a:p>
            <a:pPr>
              <a:spcAft>
                <a:spcPts val="400"/>
              </a:spcAft>
              <a:defRPr sz="1420">
                <a:solidFill>
                  <a:srgbClr val="34404C"/>
                </a:solidFill>
                <a:latin typeface="Aptos"/>
              </a:defRPr>
            </a:pPr>
            <a:r>
              <a:t>Young children learn through their whole body as well as through talk and play.</a:t>
            </a:r>
          </a:p>
          <a:p>
            <a:pPr>
              <a:spcAft>
                <a:spcPts val="400"/>
              </a:spcAft>
              <a:defRPr sz="1420">
                <a:solidFill>
                  <a:srgbClr val="34404C"/>
                </a:solidFill>
                <a:latin typeface="Aptos"/>
              </a:defRPr>
            </a:pPr>
            <a:r>
              <a:t>Movement supports the development of posture, balance, coordination and motor planning.</a:t>
            </a:r>
          </a:p>
          <a:p>
            <a:pPr>
              <a:spcAft>
                <a:spcPts val="400"/>
              </a:spcAft>
              <a:defRPr sz="1420">
                <a:solidFill>
                  <a:srgbClr val="34404C"/>
                </a:solidFill>
                <a:latin typeface="Aptos"/>
              </a:defRPr>
            </a:pPr>
            <a:r>
              <a:t>Physical activity can also help children become ready to listen, engage and take part in learning.</a:t>
            </a:r>
          </a:p>
          <a:p>
            <a:pPr>
              <a:spcAft>
                <a:spcPts val="400"/>
              </a:spcAft>
              <a:defRPr sz="1420">
                <a:solidFill>
                  <a:srgbClr val="34404C"/>
                </a:solidFill>
                <a:latin typeface="Aptos"/>
              </a:defRPr>
            </a:pPr>
            <a:r>
              <a:t>These foundations support later skills such as mark-making, writing, sitting comfortably and using tools.</a:t>
            </a:r>
          </a:p>
        </p:txBody>
      </p:sp>
      <p:sp>
        <p:nvSpPr>
          <p:cNvPr id="9" name="Rounded Rectangle 7">
            <a:extLst>
              <a:ext uri="{FF2B5EF4-FFF2-40B4-BE49-F238E27FC236}">
                <a16:creationId xmlns:a16="http://schemas.microsoft.com/office/drawing/2014/main" id="{056A199B-9AC4-4F6D-8210-A6C454A7EBFD}"/>
              </a:ext>
            </a:extLst>
          </p:cNvPr>
          <p:cNvSpPr/>
          <p:nvPr/>
        </p:nvSpPr>
        <p:spPr>
          <a:xfrm>
            <a:off x="8063865" y="2203236"/>
            <a:ext cx="3429000" cy="3611880"/>
          </a:xfrm>
          <a:prstGeom prst="roundRect">
            <a:avLst/>
          </a:prstGeom>
          <a:solidFill>
            <a:srgbClr val="FFFFFF"/>
          </a:solidFill>
          <a:ln w="25400">
            <a:solidFill>
              <a:srgbClr val="8F6FB8"/>
            </a:solidFill>
          </a:ln>
        </p:spPr>
        <p:style>
          <a:lnRef idx="1">
            <a:schemeClr val="accent1"/>
          </a:lnRef>
          <a:fillRef idx="3">
            <a:schemeClr val="accent1"/>
          </a:fillRef>
          <a:effectRef idx="2">
            <a:schemeClr val="accent1"/>
          </a:effectRef>
          <a:fontRef idx="minor">
            <a:schemeClr val="lt1"/>
          </a:fontRef>
        </p:style>
        <p:txBody>
          <a:bodyPr lIns="164592" tIns="109728" rIns="137160" rtlCol="0" anchor="ctr"/>
          <a:lstStyle/>
          <a:p>
            <a:pPr algn="ctr">
              <a:spcAft>
                <a:spcPts val="700"/>
              </a:spcAft>
              <a:defRPr sz="1900" b="1">
                <a:solidFill>
                  <a:srgbClr val="8F6FB8"/>
                </a:solidFill>
                <a:latin typeface="Aptos Display"/>
              </a:defRPr>
            </a:pPr>
            <a:r>
              <a:rPr dirty="0"/>
              <a:t>A gentle reminder</a:t>
            </a:r>
          </a:p>
          <a:p>
            <a:pPr>
              <a:spcAft>
                <a:spcPts val="400"/>
              </a:spcAft>
              <a:defRPr sz="1420">
                <a:solidFill>
                  <a:srgbClr val="34404C"/>
                </a:solidFill>
                <a:latin typeface="Aptos"/>
              </a:defRPr>
            </a:pPr>
            <a:r>
              <a:rPr dirty="0"/>
              <a:t>RMT is one part of our EYFS approach — not a replacement for specialist therapy or professional assessment.</a:t>
            </a:r>
          </a:p>
          <a:p>
            <a:pPr>
              <a:spcAft>
                <a:spcPts val="400"/>
              </a:spcAft>
              <a:defRPr sz="1420">
                <a:solidFill>
                  <a:srgbClr val="34404C"/>
                </a:solidFill>
                <a:latin typeface="Aptos"/>
              </a:defRPr>
            </a:pPr>
            <a:r>
              <a:rPr dirty="0"/>
              <a:t>Children develop at different rates, so activities are adapted to individual needs.</a:t>
            </a:r>
          </a:p>
          <a:p>
            <a:pPr>
              <a:spcAft>
                <a:spcPts val="400"/>
              </a:spcAft>
              <a:defRPr sz="1420">
                <a:solidFill>
                  <a:srgbClr val="34404C"/>
                </a:solidFill>
                <a:latin typeface="Aptos"/>
              </a:defRPr>
            </a:pPr>
            <a:r>
              <a:rPr dirty="0"/>
              <a:t>The aim is to make movement enjoyable, successful and part of everyday learning.</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229"/>
        <p:cNvGrpSpPr/>
        <p:nvPr/>
      </p:nvGrpSpPr>
      <p:grpSpPr>
        <a:xfrm>
          <a:off x="0" y="0"/>
          <a:ext cx="0" cy="0"/>
          <a:chOff x="0" y="0"/>
          <a:chExt cx="0" cy="0"/>
        </a:xfrm>
      </p:grpSpPr>
      <p:pic>
        <p:nvPicPr>
          <p:cNvPr id="230" name="Google Shape;230;p16"/>
          <p:cNvPicPr preferRelativeResize="0"/>
          <p:nvPr/>
        </p:nvPicPr>
        <p:blipFill rotWithShape="1">
          <a:blip r:embed="rId3">
            <a:alphaModFix/>
          </a:blip>
          <a:srcRect/>
          <a:stretch/>
        </p:blipFill>
        <p:spPr>
          <a:xfrm>
            <a:off x="237672" y="195630"/>
            <a:ext cx="1658256" cy="1658256"/>
          </a:xfrm>
          <a:prstGeom prst="rect">
            <a:avLst/>
          </a:prstGeom>
          <a:noFill/>
          <a:ln>
            <a:noFill/>
          </a:ln>
        </p:spPr>
      </p:pic>
      <p:pic>
        <p:nvPicPr>
          <p:cNvPr id="231" name="Google Shape;231;p16"/>
          <p:cNvPicPr preferRelativeResize="0"/>
          <p:nvPr/>
        </p:nvPicPr>
        <p:blipFill rotWithShape="1">
          <a:blip r:embed="rId3">
            <a:alphaModFix/>
          </a:blip>
          <a:srcRect/>
          <a:stretch/>
        </p:blipFill>
        <p:spPr>
          <a:xfrm>
            <a:off x="10296072" y="132568"/>
            <a:ext cx="1658256" cy="1658256"/>
          </a:xfrm>
          <a:prstGeom prst="rect">
            <a:avLst/>
          </a:prstGeom>
          <a:noFill/>
          <a:ln>
            <a:noFill/>
          </a:ln>
        </p:spPr>
      </p:pic>
      <p:sp>
        <p:nvSpPr>
          <p:cNvPr id="232" name="Google Shape;232;p16"/>
          <p:cNvSpPr txBox="1"/>
          <p:nvPr/>
        </p:nvSpPr>
        <p:spPr>
          <a:xfrm>
            <a:off x="3415552" y="732370"/>
            <a:ext cx="5360895" cy="538569"/>
          </a:xfrm>
          <a:prstGeom prst="rect">
            <a:avLst/>
          </a:prstGeom>
          <a:noFill/>
          <a:ln>
            <a:noFill/>
          </a:ln>
        </p:spPr>
        <p:txBody>
          <a:bodyPr spcFirstLastPara="1" wrap="square" lIns="91425" tIns="45700" rIns="91425" bIns="45700" anchor="t" anchorCtr="0">
            <a:spAutoFit/>
          </a:bodyPr>
          <a:lstStyle/>
          <a:p>
            <a:pPr algn="ctr">
              <a:defRPr sz="2900" b="1">
                <a:solidFill>
                  <a:srgbClr val="234E7D"/>
                </a:solidFill>
                <a:latin typeface="Aptos"/>
              </a:defRPr>
            </a:pPr>
            <a:r>
              <a:rPr lang="en-US"/>
              <a:t>The theory behind the movement</a:t>
            </a:r>
            <a:endParaRPr lang="en-US" dirty="0"/>
          </a:p>
        </p:txBody>
      </p:sp>
      <p:sp>
        <p:nvSpPr>
          <p:cNvPr id="2" name="Rectangle 1">
            <a:extLst>
              <a:ext uri="{FF2B5EF4-FFF2-40B4-BE49-F238E27FC236}">
                <a16:creationId xmlns:a16="http://schemas.microsoft.com/office/drawing/2014/main" id="{6FD263D6-04B1-4E19-B0FE-5C17171B92E4}"/>
              </a:ext>
            </a:extLst>
          </p:cNvPr>
          <p:cNvSpPr/>
          <p:nvPr/>
        </p:nvSpPr>
        <p:spPr>
          <a:xfrm>
            <a:off x="3047999" y="1361573"/>
            <a:ext cx="6096000" cy="569387"/>
          </a:xfrm>
          <a:prstGeom prst="rect">
            <a:avLst/>
          </a:prstGeom>
        </p:spPr>
        <p:txBody>
          <a:bodyPr>
            <a:spAutoFit/>
          </a:bodyPr>
          <a:lstStyle/>
          <a:p>
            <a:pPr algn="ctr">
              <a:defRPr sz="1550" b="0">
                <a:solidFill>
                  <a:srgbClr val="34404C"/>
                </a:solidFill>
                <a:latin typeface="Aptos"/>
              </a:defRPr>
            </a:pPr>
            <a:r>
              <a:rPr lang="en-US" dirty="0"/>
              <a:t>RMT draws on the idea that early movement experiences help children build the foundations for later motor and learning skills.</a:t>
            </a:r>
          </a:p>
        </p:txBody>
      </p:sp>
      <p:sp>
        <p:nvSpPr>
          <p:cNvPr id="7" name="Rounded Rectangle 5">
            <a:extLst>
              <a:ext uri="{FF2B5EF4-FFF2-40B4-BE49-F238E27FC236}">
                <a16:creationId xmlns:a16="http://schemas.microsoft.com/office/drawing/2014/main" id="{70A1F4AA-A6C1-4929-AB5D-2071307355E0}"/>
              </a:ext>
            </a:extLst>
          </p:cNvPr>
          <p:cNvSpPr/>
          <p:nvPr/>
        </p:nvSpPr>
        <p:spPr>
          <a:xfrm>
            <a:off x="632912" y="2131695"/>
            <a:ext cx="2743200" cy="4160520"/>
          </a:xfrm>
          <a:prstGeom prst="roundRect">
            <a:avLst/>
          </a:prstGeom>
          <a:solidFill>
            <a:srgbClr val="FFFFFF"/>
          </a:solidFill>
          <a:ln w="25400">
            <a:solidFill>
              <a:srgbClr val="EE9145"/>
            </a:solidFill>
          </a:ln>
        </p:spPr>
        <p:style>
          <a:lnRef idx="1">
            <a:schemeClr val="accent1"/>
          </a:lnRef>
          <a:fillRef idx="3">
            <a:schemeClr val="accent1"/>
          </a:fillRef>
          <a:effectRef idx="2">
            <a:schemeClr val="accent1"/>
          </a:effectRef>
          <a:fontRef idx="minor">
            <a:schemeClr val="lt1"/>
          </a:fontRef>
        </p:style>
        <p:txBody>
          <a:bodyPr lIns="164592" tIns="109728" rIns="137160" rtlCol="0" anchor="ctr"/>
          <a:lstStyle/>
          <a:p>
            <a:pPr algn="ctr">
              <a:spcAft>
                <a:spcPts val="700"/>
              </a:spcAft>
              <a:defRPr sz="1900" b="1">
                <a:solidFill>
                  <a:srgbClr val="EE9145"/>
                </a:solidFill>
                <a:latin typeface="Aptos Display"/>
              </a:defRPr>
            </a:pPr>
            <a:r>
              <a:rPr dirty="0"/>
              <a:t>Vestibular system</a:t>
            </a:r>
          </a:p>
          <a:p>
            <a:pPr>
              <a:spcAft>
                <a:spcPts val="400"/>
              </a:spcAft>
              <a:defRPr sz="1400">
                <a:solidFill>
                  <a:srgbClr val="34404C"/>
                </a:solidFill>
                <a:latin typeface="Aptos"/>
              </a:defRPr>
            </a:pPr>
            <a:r>
              <a:rPr dirty="0"/>
              <a:t>Our balance and movement system.</a:t>
            </a:r>
          </a:p>
          <a:p>
            <a:pPr>
              <a:spcAft>
                <a:spcPts val="400"/>
              </a:spcAft>
              <a:defRPr sz="1400">
                <a:solidFill>
                  <a:srgbClr val="34404C"/>
                </a:solidFill>
                <a:latin typeface="Aptos"/>
              </a:defRPr>
            </a:pPr>
            <a:r>
              <a:rPr dirty="0"/>
              <a:t>Movement such as rocking, spinning, jumping and balancing gives children opportunities to notice how their body moves through space.</a:t>
            </a:r>
          </a:p>
          <a:p>
            <a:pPr>
              <a:spcAft>
                <a:spcPts val="400"/>
              </a:spcAft>
              <a:defRPr sz="1400">
                <a:solidFill>
                  <a:srgbClr val="34404C"/>
                </a:solidFill>
                <a:latin typeface="Aptos"/>
              </a:defRPr>
            </a:pPr>
            <a:r>
              <a:rPr dirty="0"/>
              <a:t>This can contribute to body awareness and postural control.</a:t>
            </a:r>
          </a:p>
        </p:txBody>
      </p:sp>
      <p:sp>
        <p:nvSpPr>
          <p:cNvPr id="8" name="Rounded Rectangle 6">
            <a:extLst>
              <a:ext uri="{FF2B5EF4-FFF2-40B4-BE49-F238E27FC236}">
                <a16:creationId xmlns:a16="http://schemas.microsoft.com/office/drawing/2014/main" id="{5F6FBC71-A18A-4700-BD4E-6D9FD3A62007}"/>
              </a:ext>
            </a:extLst>
          </p:cNvPr>
          <p:cNvSpPr/>
          <p:nvPr/>
        </p:nvSpPr>
        <p:spPr>
          <a:xfrm>
            <a:off x="3604712" y="2131695"/>
            <a:ext cx="2743200" cy="4160520"/>
          </a:xfrm>
          <a:prstGeom prst="roundRect">
            <a:avLst/>
          </a:prstGeom>
          <a:solidFill>
            <a:srgbClr val="FFFFFF"/>
          </a:solidFill>
          <a:ln w="25400">
            <a:solidFill>
              <a:srgbClr val="439C68"/>
            </a:solidFill>
          </a:ln>
        </p:spPr>
        <p:style>
          <a:lnRef idx="1">
            <a:schemeClr val="accent1"/>
          </a:lnRef>
          <a:fillRef idx="3">
            <a:schemeClr val="accent1"/>
          </a:fillRef>
          <a:effectRef idx="2">
            <a:schemeClr val="accent1"/>
          </a:effectRef>
          <a:fontRef idx="minor">
            <a:schemeClr val="lt1"/>
          </a:fontRef>
        </p:style>
        <p:txBody>
          <a:bodyPr lIns="164592" tIns="109728" rIns="137160" rtlCol="0" anchor="ctr"/>
          <a:lstStyle/>
          <a:p>
            <a:pPr algn="ctr">
              <a:spcAft>
                <a:spcPts val="700"/>
              </a:spcAft>
              <a:defRPr sz="1900" b="1">
                <a:solidFill>
                  <a:srgbClr val="439C68"/>
                </a:solidFill>
                <a:latin typeface="Aptos Display"/>
              </a:defRPr>
            </a:pPr>
            <a:r>
              <a:t>Proprioception</a:t>
            </a:r>
          </a:p>
          <a:p>
            <a:pPr>
              <a:spcAft>
                <a:spcPts val="400"/>
              </a:spcAft>
              <a:defRPr sz="1400">
                <a:solidFill>
                  <a:srgbClr val="34404C"/>
                </a:solidFill>
                <a:latin typeface="Aptos"/>
              </a:defRPr>
            </a:pPr>
            <a:r>
              <a:t>Our 'body awareness' system.</a:t>
            </a:r>
          </a:p>
          <a:p>
            <a:pPr>
              <a:spcAft>
                <a:spcPts val="400"/>
              </a:spcAft>
              <a:defRPr sz="1400">
                <a:solidFill>
                  <a:srgbClr val="34404C"/>
                </a:solidFill>
                <a:latin typeface="Aptos"/>
              </a:defRPr>
            </a:pPr>
            <a:r>
              <a:t>Pushing, pulling, crawling, carrying and climbing provide resistance and feedback from muscles and joints.</a:t>
            </a:r>
          </a:p>
          <a:p>
            <a:pPr>
              <a:spcAft>
                <a:spcPts val="400"/>
              </a:spcAft>
              <a:defRPr sz="1400">
                <a:solidFill>
                  <a:srgbClr val="34404C"/>
                </a:solidFill>
                <a:latin typeface="Aptos"/>
              </a:defRPr>
            </a:pPr>
            <a:r>
              <a:t>This helps children understand where their body is and how much force to use.</a:t>
            </a:r>
          </a:p>
        </p:txBody>
      </p:sp>
      <p:sp>
        <p:nvSpPr>
          <p:cNvPr id="9" name="Rounded Rectangle 7">
            <a:extLst>
              <a:ext uri="{FF2B5EF4-FFF2-40B4-BE49-F238E27FC236}">
                <a16:creationId xmlns:a16="http://schemas.microsoft.com/office/drawing/2014/main" id="{B66E9A74-6C0B-421B-808F-822CA9984B42}"/>
              </a:ext>
            </a:extLst>
          </p:cNvPr>
          <p:cNvSpPr/>
          <p:nvPr/>
        </p:nvSpPr>
        <p:spPr>
          <a:xfrm>
            <a:off x="6576512" y="2131695"/>
            <a:ext cx="2743200" cy="4160520"/>
          </a:xfrm>
          <a:prstGeom prst="roundRect">
            <a:avLst/>
          </a:prstGeom>
          <a:solidFill>
            <a:srgbClr val="FFFFFF"/>
          </a:solidFill>
          <a:ln w="25400">
            <a:solidFill>
              <a:srgbClr val="489DCF"/>
            </a:solidFill>
          </a:ln>
        </p:spPr>
        <p:style>
          <a:lnRef idx="1">
            <a:schemeClr val="accent1"/>
          </a:lnRef>
          <a:fillRef idx="3">
            <a:schemeClr val="accent1"/>
          </a:fillRef>
          <a:effectRef idx="2">
            <a:schemeClr val="accent1"/>
          </a:effectRef>
          <a:fontRef idx="minor">
            <a:schemeClr val="lt1"/>
          </a:fontRef>
        </p:style>
        <p:txBody>
          <a:bodyPr lIns="164592" tIns="109728" rIns="137160" rtlCol="0" anchor="ctr"/>
          <a:lstStyle/>
          <a:p>
            <a:pPr algn="ctr">
              <a:spcAft>
                <a:spcPts val="700"/>
              </a:spcAft>
              <a:defRPr sz="1900" b="1">
                <a:solidFill>
                  <a:srgbClr val="489DCF"/>
                </a:solidFill>
                <a:latin typeface="Aptos Display"/>
              </a:defRPr>
            </a:pPr>
            <a:r>
              <a:t>Cross-lateral movement</a:t>
            </a:r>
          </a:p>
          <a:p>
            <a:pPr>
              <a:spcAft>
                <a:spcPts val="400"/>
              </a:spcAft>
              <a:defRPr sz="1400">
                <a:solidFill>
                  <a:srgbClr val="34404C"/>
                </a:solidFill>
                <a:latin typeface="Aptos"/>
              </a:defRPr>
            </a:pPr>
            <a:r>
              <a:t>Movements that encourage the left and right sides of the body to work together.</a:t>
            </a:r>
          </a:p>
          <a:p>
            <a:pPr>
              <a:spcAft>
                <a:spcPts val="400"/>
              </a:spcAft>
              <a:defRPr sz="1400">
                <a:solidFill>
                  <a:srgbClr val="34404C"/>
                </a:solidFill>
                <a:latin typeface="Aptos"/>
              </a:defRPr>
            </a:pPr>
            <a:r>
              <a:t>Examples include opposite hand-to-knee touches and crawling patterns.</a:t>
            </a:r>
          </a:p>
          <a:p>
            <a:pPr>
              <a:spcAft>
                <a:spcPts val="400"/>
              </a:spcAft>
              <a:defRPr sz="1400">
                <a:solidFill>
                  <a:srgbClr val="34404C"/>
                </a:solidFill>
                <a:latin typeface="Aptos"/>
              </a:defRPr>
            </a:pPr>
            <a:r>
              <a:t>These activities practise coordination, sequencing and motor planning.</a:t>
            </a:r>
          </a:p>
        </p:txBody>
      </p:sp>
      <p:sp>
        <p:nvSpPr>
          <p:cNvPr id="10" name="Rounded Rectangle 8">
            <a:extLst>
              <a:ext uri="{FF2B5EF4-FFF2-40B4-BE49-F238E27FC236}">
                <a16:creationId xmlns:a16="http://schemas.microsoft.com/office/drawing/2014/main" id="{733B56E1-6AE6-4A3E-8EE9-A9607D9C3E56}"/>
              </a:ext>
            </a:extLst>
          </p:cNvPr>
          <p:cNvSpPr/>
          <p:nvPr/>
        </p:nvSpPr>
        <p:spPr>
          <a:xfrm>
            <a:off x="9548587" y="2131695"/>
            <a:ext cx="1965960" cy="4160520"/>
          </a:xfrm>
          <a:prstGeom prst="roundRect">
            <a:avLst/>
          </a:prstGeom>
          <a:solidFill>
            <a:srgbClr val="FFFFFF"/>
          </a:solidFill>
          <a:ln w="25400">
            <a:solidFill>
              <a:srgbClr val="DD638B"/>
            </a:solidFill>
          </a:ln>
        </p:spPr>
        <p:style>
          <a:lnRef idx="1">
            <a:schemeClr val="accent1"/>
          </a:lnRef>
          <a:fillRef idx="3">
            <a:schemeClr val="accent1"/>
          </a:fillRef>
          <a:effectRef idx="2">
            <a:schemeClr val="accent1"/>
          </a:effectRef>
          <a:fontRef idx="minor">
            <a:schemeClr val="lt1"/>
          </a:fontRef>
        </p:style>
        <p:txBody>
          <a:bodyPr lIns="164592" tIns="109728" rIns="137160" rtlCol="0" anchor="ctr"/>
          <a:lstStyle/>
          <a:p>
            <a:pPr algn="ctr">
              <a:spcAft>
                <a:spcPts val="700"/>
              </a:spcAft>
              <a:defRPr sz="1900" b="1">
                <a:solidFill>
                  <a:srgbClr val="DD638B"/>
                </a:solidFill>
                <a:latin typeface="Aptos Display"/>
              </a:defRPr>
            </a:pPr>
            <a:r>
              <a:t>Rhythm &amp; repetition</a:t>
            </a:r>
          </a:p>
          <a:p>
            <a:pPr>
              <a:spcAft>
                <a:spcPts val="400"/>
              </a:spcAft>
              <a:defRPr sz="1320">
                <a:solidFill>
                  <a:srgbClr val="34404C"/>
                </a:solidFill>
                <a:latin typeface="Aptos"/>
              </a:defRPr>
            </a:pPr>
            <a:r>
              <a:t>Predictable movement patterns can help children practise a skill repeatedly.</a:t>
            </a:r>
          </a:p>
          <a:p>
            <a:pPr>
              <a:spcAft>
                <a:spcPts val="400"/>
              </a:spcAft>
              <a:defRPr sz="1320">
                <a:solidFill>
                  <a:srgbClr val="34404C"/>
                </a:solidFill>
                <a:latin typeface="Aptos"/>
              </a:defRPr>
            </a:pPr>
            <a:r>
              <a:t>Songs, clapping, marching and movement stories make this fun and memorable.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brookdale_logo_left.png"/>
          <p:cNvPicPr>
            <a:picLocks noChangeAspect="1"/>
          </p:cNvPicPr>
          <p:nvPr/>
        </p:nvPicPr>
        <p:blipFill>
          <a:blip r:embed="rId2"/>
          <a:stretch>
            <a:fillRect/>
          </a:stretch>
        </p:blipFill>
        <p:spPr>
          <a:xfrm>
            <a:off x="137160" y="109728"/>
            <a:ext cx="808330" cy="777240"/>
          </a:xfrm>
          <a:prstGeom prst="rect">
            <a:avLst/>
          </a:prstGeom>
        </p:spPr>
      </p:pic>
      <p:pic>
        <p:nvPicPr>
          <p:cNvPr id="3" name="Picture 2" descr="brookdale_logo_right.png"/>
          <p:cNvPicPr>
            <a:picLocks noChangeAspect="1"/>
          </p:cNvPicPr>
          <p:nvPr/>
        </p:nvPicPr>
        <p:blipFill>
          <a:blip r:embed="rId3"/>
          <a:stretch>
            <a:fillRect/>
          </a:stretch>
        </p:blipFill>
        <p:spPr>
          <a:xfrm>
            <a:off x="11292840" y="109728"/>
            <a:ext cx="808330" cy="777240"/>
          </a:xfrm>
          <a:prstGeom prst="rect">
            <a:avLst/>
          </a:prstGeom>
        </p:spPr>
      </p:pic>
      <p:sp>
        <p:nvSpPr>
          <p:cNvPr id="4" name="TextBox 3"/>
          <p:cNvSpPr txBox="1"/>
          <p:nvPr/>
        </p:nvSpPr>
        <p:spPr>
          <a:xfrm>
            <a:off x="1143000" y="320040"/>
            <a:ext cx="9921240" cy="566928"/>
          </a:xfrm>
          <a:prstGeom prst="rect">
            <a:avLst/>
          </a:prstGeom>
          <a:noFill/>
        </p:spPr>
        <p:txBody>
          <a:bodyPr wrap="square">
            <a:spAutoFit/>
          </a:bodyPr>
          <a:lstStyle/>
          <a:p>
            <a:pPr algn="ctr">
              <a:defRPr sz="2900" b="1">
                <a:solidFill>
                  <a:srgbClr val="234E7D"/>
                </a:solidFill>
                <a:latin typeface="Aptos"/>
              </a:defRPr>
            </a:pPr>
            <a:r>
              <a:t>Why is this important in EYFS?</a:t>
            </a:r>
          </a:p>
        </p:txBody>
      </p:sp>
      <p:sp>
        <p:nvSpPr>
          <p:cNvPr id="5" name="TextBox 4"/>
          <p:cNvSpPr txBox="1"/>
          <p:nvPr/>
        </p:nvSpPr>
        <p:spPr>
          <a:xfrm>
            <a:off x="1188720" y="914400"/>
            <a:ext cx="9784080" cy="438912"/>
          </a:xfrm>
          <a:prstGeom prst="rect">
            <a:avLst/>
          </a:prstGeom>
          <a:noFill/>
        </p:spPr>
        <p:txBody>
          <a:bodyPr wrap="square">
            <a:spAutoFit/>
          </a:bodyPr>
          <a:lstStyle/>
          <a:p>
            <a:pPr algn="ctr">
              <a:defRPr sz="1550" b="0">
                <a:solidFill>
                  <a:srgbClr val="34404C"/>
                </a:solidFill>
                <a:latin typeface="Aptos"/>
              </a:defRPr>
            </a:pPr>
            <a:r>
              <a:t>Physical Development is one of the seven areas of learning — and movement supports many other areas too.</a:t>
            </a:r>
          </a:p>
        </p:txBody>
      </p:sp>
      <p:sp>
        <p:nvSpPr>
          <p:cNvPr id="6" name="Rounded Rectangle 5"/>
          <p:cNvSpPr/>
          <p:nvPr/>
        </p:nvSpPr>
        <p:spPr>
          <a:xfrm>
            <a:off x="594360" y="1417320"/>
            <a:ext cx="2651760" cy="1828800"/>
          </a:xfrm>
          <a:prstGeom prst="roundRect">
            <a:avLst/>
          </a:prstGeom>
          <a:solidFill>
            <a:srgbClr val="FFFFFF"/>
          </a:solidFill>
          <a:ln w="25400">
            <a:solidFill>
              <a:srgbClr val="439C68"/>
            </a:solidFill>
          </a:ln>
        </p:spPr>
        <p:style>
          <a:lnRef idx="1">
            <a:schemeClr val="accent1"/>
          </a:lnRef>
          <a:fillRef idx="3">
            <a:schemeClr val="accent1"/>
          </a:fillRef>
          <a:effectRef idx="2">
            <a:schemeClr val="accent1"/>
          </a:effectRef>
          <a:fontRef idx="minor">
            <a:schemeClr val="lt1"/>
          </a:fontRef>
        </p:style>
        <p:txBody>
          <a:bodyPr lIns="164592" tIns="109728" rIns="137160" rtlCol="0" anchor="ctr"/>
          <a:lstStyle/>
          <a:p>
            <a:pPr algn="ctr">
              <a:spcAft>
                <a:spcPts val="700"/>
              </a:spcAft>
              <a:defRPr sz="1900" b="1">
                <a:solidFill>
                  <a:srgbClr val="439C68"/>
                </a:solidFill>
                <a:latin typeface="Aptos Display"/>
              </a:defRPr>
            </a:pPr>
            <a:r>
              <a:t>🏃 Physical development</a:t>
            </a:r>
          </a:p>
          <a:p>
            <a:pPr>
              <a:spcAft>
                <a:spcPts val="400"/>
              </a:spcAft>
              <a:defRPr sz="1320">
                <a:solidFill>
                  <a:srgbClr val="34404C"/>
                </a:solidFill>
                <a:latin typeface="Aptos"/>
              </a:defRPr>
            </a:pPr>
            <a:r>
              <a:t>Balance and coordination</a:t>
            </a:r>
          </a:p>
          <a:p>
            <a:pPr>
              <a:spcAft>
                <a:spcPts val="400"/>
              </a:spcAft>
              <a:defRPr sz="1320">
                <a:solidFill>
                  <a:srgbClr val="34404C"/>
                </a:solidFill>
                <a:latin typeface="Aptos"/>
              </a:defRPr>
            </a:pPr>
            <a:r>
              <a:t>Gross and fine motor foundations</a:t>
            </a:r>
          </a:p>
        </p:txBody>
      </p:sp>
      <p:sp>
        <p:nvSpPr>
          <p:cNvPr id="7" name="Rounded Rectangle 6"/>
          <p:cNvSpPr/>
          <p:nvPr/>
        </p:nvSpPr>
        <p:spPr>
          <a:xfrm>
            <a:off x="3429000" y="1417320"/>
            <a:ext cx="2651760" cy="1828800"/>
          </a:xfrm>
          <a:prstGeom prst="roundRect">
            <a:avLst/>
          </a:prstGeom>
          <a:solidFill>
            <a:srgbClr val="FFFFFF"/>
          </a:solidFill>
          <a:ln w="25400">
            <a:solidFill>
              <a:srgbClr val="489DCF"/>
            </a:solidFill>
          </a:ln>
        </p:spPr>
        <p:style>
          <a:lnRef idx="1">
            <a:schemeClr val="accent1"/>
          </a:lnRef>
          <a:fillRef idx="3">
            <a:schemeClr val="accent1"/>
          </a:fillRef>
          <a:effectRef idx="2">
            <a:schemeClr val="accent1"/>
          </a:effectRef>
          <a:fontRef idx="minor">
            <a:schemeClr val="lt1"/>
          </a:fontRef>
        </p:style>
        <p:txBody>
          <a:bodyPr lIns="164592" tIns="109728" rIns="137160" rtlCol="0" anchor="ctr"/>
          <a:lstStyle/>
          <a:p>
            <a:pPr algn="ctr">
              <a:spcAft>
                <a:spcPts val="700"/>
              </a:spcAft>
              <a:defRPr sz="1900" b="1">
                <a:solidFill>
                  <a:srgbClr val="489DCF"/>
                </a:solidFill>
                <a:latin typeface="Aptos Display"/>
              </a:defRPr>
            </a:pPr>
            <a:r>
              <a:t>💬 Communication</a:t>
            </a:r>
          </a:p>
          <a:p>
            <a:pPr>
              <a:spcAft>
                <a:spcPts val="400"/>
              </a:spcAft>
              <a:defRPr sz="1320">
                <a:solidFill>
                  <a:srgbClr val="34404C"/>
                </a:solidFill>
                <a:latin typeface="Aptos"/>
              </a:defRPr>
            </a:pPr>
            <a:r>
              <a:t>Action songs and movement stories</a:t>
            </a:r>
          </a:p>
          <a:p>
            <a:pPr>
              <a:spcAft>
                <a:spcPts val="400"/>
              </a:spcAft>
              <a:defRPr sz="1320">
                <a:solidFill>
                  <a:srgbClr val="34404C"/>
                </a:solidFill>
                <a:latin typeface="Aptos"/>
              </a:defRPr>
            </a:pPr>
            <a:r>
              <a:t>Listening and responding</a:t>
            </a:r>
          </a:p>
        </p:txBody>
      </p:sp>
      <p:sp>
        <p:nvSpPr>
          <p:cNvPr id="8" name="Rounded Rectangle 7"/>
          <p:cNvSpPr/>
          <p:nvPr/>
        </p:nvSpPr>
        <p:spPr>
          <a:xfrm>
            <a:off x="6263640" y="1417320"/>
            <a:ext cx="2651760" cy="1828800"/>
          </a:xfrm>
          <a:prstGeom prst="roundRect">
            <a:avLst/>
          </a:prstGeom>
          <a:solidFill>
            <a:srgbClr val="FFFFFF"/>
          </a:solidFill>
          <a:ln w="25400">
            <a:solidFill>
              <a:srgbClr val="8F6FB8"/>
            </a:solidFill>
          </a:ln>
        </p:spPr>
        <p:style>
          <a:lnRef idx="1">
            <a:schemeClr val="accent1"/>
          </a:lnRef>
          <a:fillRef idx="3">
            <a:schemeClr val="accent1"/>
          </a:fillRef>
          <a:effectRef idx="2">
            <a:schemeClr val="accent1"/>
          </a:effectRef>
          <a:fontRef idx="minor">
            <a:schemeClr val="lt1"/>
          </a:fontRef>
        </p:style>
        <p:txBody>
          <a:bodyPr lIns="164592" tIns="109728" rIns="137160" rtlCol="0" anchor="ctr"/>
          <a:lstStyle/>
          <a:p>
            <a:pPr algn="ctr">
              <a:spcAft>
                <a:spcPts val="700"/>
              </a:spcAft>
              <a:defRPr sz="1900" b="1">
                <a:solidFill>
                  <a:srgbClr val="8F6FB8"/>
                </a:solidFill>
                <a:latin typeface="Aptos Display"/>
              </a:defRPr>
            </a:pPr>
            <a:r>
              <a:t>🧠 Self-regulation</a:t>
            </a:r>
          </a:p>
          <a:p>
            <a:pPr>
              <a:spcAft>
                <a:spcPts val="400"/>
              </a:spcAft>
              <a:defRPr sz="1320">
                <a:solidFill>
                  <a:srgbClr val="34404C"/>
                </a:solidFill>
                <a:latin typeface="Aptos"/>
              </a:defRPr>
            </a:pPr>
            <a:r>
              <a:t>Movement breaks</a:t>
            </a:r>
          </a:p>
          <a:p>
            <a:pPr>
              <a:spcAft>
                <a:spcPts val="400"/>
              </a:spcAft>
              <a:defRPr sz="1320">
                <a:solidFill>
                  <a:srgbClr val="34404C"/>
                </a:solidFill>
                <a:latin typeface="Aptos"/>
              </a:defRPr>
            </a:pPr>
            <a:r>
              <a:t>Recognising and responding to body signals</a:t>
            </a:r>
          </a:p>
        </p:txBody>
      </p:sp>
      <p:sp>
        <p:nvSpPr>
          <p:cNvPr id="9" name="Rounded Rectangle 8"/>
          <p:cNvSpPr/>
          <p:nvPr/>
        </p:nvSpPr>
        <p:spPr>
          <a:xfrm>
            <a:off x="9098280" y="1417320"/>
            <a:ext cx="2514600" cy="1828800"/>
          </a:xfrm>
          <a:prstGeom prst="roundRect">
            <a:avLst/>
          </a:prstGeom>
          <a:solidFill>
            <a:srgbClr val="FFFFFF"/>
          </a:solidFill>
          <a:ln w="25400">
            <a:solidFill>
              <a:srgbClr val="EE9145"/>
            </a:solidFill>
          </a:ln>
        </p:spPr>
        <p:style>
          <a:lnRef idx="1">
            <a:schemeClr val="accent1"/>
          </a:lnRef>
          <a:fillRef idx="3">
            <a:schemeClr val="accent1"/>
          </a:fillRef>
          <a:effectRef idx="2">
            <a:schemeClr val="accent1"/>
          </a:effectRef>
          <a:fontRef idx="minor">
            <a:schemeClr val="lt1"/>
          </a:fontRef>
        </p:style>
        <p:txBody>
          <a:bodyPr lIns="164592" tIns="109728" rIns="137160" rtlCol="0" anchor="ctr"/>
          <a:lstStyle/>
          <a:p>
            <a:pPr algn="ctr">
              <a:spcAft>
                <a:spcPts val="700"/>
              </a:spcAft>
              <a:defRPr sz="1900" b="1">
                <a:solidFill>
                  <a:srgbClr val="EE9145"/>
                </a:solidFill>
                <a:latin typeface="Aptos Display"/>
              </a:defRPr>
            </a:pPr>
            <a:r>
              <a:t>✏️ Future learning</a:t>
            </a:r>
          </a:p>
          <a:p>
            <a:pPr>
              <a:spcAft>
                <a:spcPts val="400"/>
              </a:spcAft>
              <a:defRPr sz="1320">
                <a:solidFill>
                  <a:srgbClr val="34404C"/>
                </a:solidFill>
                <a:latin typeface="Aptos"/>
              </a:defRPr>
            </a:pPr>
            <a:r>
              <a:t>Postural control</a:t>
            </a:r>
          </a:p>
          <a:p>
            <a:pPr>
              <a:spcAft>
                <a:spcPts val="400"/>
              </a:spcAft>
              <a:defRPr sz="1320">
                <a:solidFill>
                  <a:srgbClr val="34404C"/>
                </a:solidFill>
                <a:latin typeface="Aptos"/>
              </a:defRPr>
            </a:pPr>
            <a:r>
              <a:t>Hand strength and coordination</a:t>
            </a:r>
          </a:p>
        </p:txBody>
      </p:sp>
      <p:sp>
        <p:nvSpPr>
          <p:cNvPr id="10" name="Rounded Rectangle 9"/>
          <p:cNvSpPr/>
          <p:nvPr/>
        </p:nvSpPr>
        <p:spPr>
          <a:xfrm>
            <a:off x="594360" y="3520440"/>
            <a:ext cx="2651760" cy="1828800"/>
          </a:xfrm>
          <a:prstGeom prst="roundRect">
            <a:avLst/>
          </a:prstGeom>
          <a:solidFill>
            <a:srgbClr val="FFFFFF"/>
          </a:solidFill>
          <a:ln w="25400">
            <a:solidFill>
              <a:srgbClr val="DD638B"/>
            </a:solidFill>
          </a:ln>
        </p:spPr>
        <p:style>
          <a:lnRef idx="1">
            <a:schemeClr val="accent1"/>
          </a:lnRef>
          <a:fillRef idx="3">
            <a:schemeClr val="accent1"/>
          </a:fillRef>
          <a:effectRef idx="2">
            <a:schemeClr val="accent1"/>
          </a:effectRef>
          <a:fontRef idx="minor">
            <a:schemeClr val="lt1"/>
          </a:fontRef>
        </p:style>
        <p:txBody>
          <a:bodyPr lIns="164592" tIns="109728" rIns="137160" rtlCol="0" anchor="ctr"/>
          <a:lstStyle/>
          <a:p>
            <a:pPr algn="ctr">
              <a:spcAft>
                <a:spcPts val="700"/>
              </a:spcAft>
              <a:defRPr sz="1900" b="1">
                <a:solidFill>
                  <a:srgbClr val="DD638B"/>
                </a:solidFill>
                <a:latin typeface="Aptos Display"/>
              </a:defRPr>
            </a:pPr>
            <a:r>
              <a:t>🤝 Social development</a:t>
            </a:r>
          </a:p>
          <a:p>
            <a:pPr>
              <a:spcAft>
                <a:spcPts val="400"/>
              </a:spcAft>
              <a:defRPr sz="1320">
                <a:solidFill>
                  <a:srgbClr val="34404C"/>
                </a:solidFill>
                <a:latin typeface="Aptos"/>
              </a:defRPr>
            </a:pPr>
            <a:r>
              <a:t>Turn-taking</a:t>
            </a:r>
          </a:p>
          <a:p>
            <a:pPr>
              <a:spcAft>
                <a:spcPts val="400"/>
              </a:spcAft>
              <a:defRPr sz="1320">
                <a:solidFill>
                  <a:srgbClr val="34404C"/>
                </a:solidFill>
                <a:latin typeface="Aptos"/>
              </a:defRPr>
            </a:pPr>
            <a:r>
              <a:t>Moving safely with others</a:t>
            </a:r>
          </a:p>
        </p:txBody>
      </p:sp>
      <p:sp>
        <p:nvSpPr>
          <p:cNvPr id="11" name="Rounded Rectangle 10"/>
          <p:cNvSpPr/>
          <p:nvPr/>
        </p:nvSpPr>
        <p:spPr>
          <a:xfrm>
            <a:off x="3429000" y="3520440"/>
            <a:ext cx="2651760" cy="1828800"/>
          </a:xfrm>
          <a:prstGeom prst="roundRect">
            <a:avLst/>
          </a:prstGeom>
          <a:solidFill>
            <a:srgbClr val="FFFFFF"/>
          </a:solidFill>
          <a:ln w="25400">
            <a:solidFill>
              <a:srgbClr val="F0BF45"/>
            </a:solidFill>
          </a:ln>
        </p:spPr>
        <p:style>
          <a:lnRef idx="1">
            <a:schemeClr val="accent1"/>
          </a:lnRef>
          <a:fillRef idx="3">
            <a:schemeClr val="accent1"/>
          </a:fillRef>
          <a:effectRef idx="2">
            <a:schemeClr val="accent1"/>
          </a:effectRef>
          <a:fontRef idx="minor">
            <a:schemeClr val="lt1"/>
          </a:fontRef>
        </p:style>
        <p:txBody>
          <a:bodyPr lIns="164592" tIns="109728" rIns="137160" rtlCol="0" anchor="ctr"/>
          <a:lstStyle/>
          <a:p>
            <a:pPr algn="ctr">
              <a:spcAft>
                <a:spcPts val="700"/>
              </a:spcAft>
              <a:defRPr sz="1900" b="1">
                <a:solidFill>
                  <a:srgbClr val="F0BF45"/>
                </a:solidFill>
                <a:latin typeface="Aptos Display"/>
              </a:defRPr>
            </a:pPr>
            <a:r>
              <a:t>🔎 Learning</a:t>
            </a:r>
          </a:p>
          <a:p>
            <a:pPr>
              <a:spcAft>
                <a:spcPts val="400"/>
              </a:spcAft>
              <a:defRPr sz="1320">
                <a:solidFill>
                  <a:srgbClr val="34404C"/>
                </a:solidFill>
                <a:latin typeface="Aptos"/>
              </a:defRPr>
            </a:pPr>
            <a:r>
              <a:t>Attention and engagement</a:t>
            </a:r>
          </a:p>
          <a:p>
            <a:pPr>
              <a:spcAft>
                <a:spcPts val="400"/>
              </a:spcAft>
              <a:defRPr sz="1320">
                <a:solidFill>
                  <a:srgbClr val="34404C"/>
                </a:solidFill>
                <a:latin typeface="Aptos"/>
              </a:defRPr>
            </a:pPr>
            <a:r>
              <a:t>Trying, repeating and problem-solving</a:t>
            </a:r>
          </a:p>
        </p:txBody>
      </p:sp>
      <p:sp>
        <p:nvSpPr>
          <p:cNvPr id="12" name="Rounded Rectangle 11"/>
          <p:cNvSpPr/>
          <p:nvPr/>
        </p:nvSpPr>
        <p:spPr>
          <a:xfrm>
            <a:off x="6263640" y="3520440"/>
            <a:ext cx="5349240" cy="1828800"/>
          </a:xfrm>
          <a:prstGeom prst="roundRect">
            <a:avLst/>
          </a:prstGeom>
          <a:solidFill>
            <a:srgbClr val="FFFFFF"/>
          </a:solidFill>
          <a:ln w="25400">
            <a:solidFill>
              <a:srgbClr val="234E7D"/>
            </a:solidFill>
          </a:ln>
        </p:spPr>
        <p:style>
          <a:lnRef idx="1">
            <a:schemeClr val="accent1"/>
          </a:lnRef>
          <a:fillRef idx="3">
            <a:schemeClr val="accent1"/>
          </a:fillRef>
          <a:effectRef idx="2">
            <a:schemeClr val="accent1"/>
          </a:effectRef>
          <a:fontRef idx="minor">
            <a:schemeClr val="lt1"/>
          </a:fontRef>
        </p:style>
        <p:txBody>
          <a:bodyPr lIns="164592" tIns="109728" rIns="137160" rtlCol="0" anchor="ctr"/>
          <a:lstStyle/>
          <a:p>
            <a:pPr algn="ctr">
              <a:spcAft>
                <a:spcPts val="700"/>
              </a:spcAft>
              <a:defRPr sz="1900" b="1">
                <a:solidFill>
                  <a:srgbClr val="234E7D"/>
                </a:solidFill>
                <a:latin typeface="Aptos Display"/>
              </a:defRPr>
            </a:pPr>
            <a:r>
              <a:rPr dirty="0"/>
              <a:t>🌟 What this looks like in preschool</a:t>
            </a:r>
          </a:p>
          <a:p>
            <a:pPr>
              <a:spcAft>
                <a:spcPts val="400"/>
              </a:spcAft>
              <a:defRPr sz="1320">
                <a:solidFill>
                  <a:srgbClr val="34404C"/>
                </a:solidFill>
                <a:latin typeface="Aptos"/>
              </a:defRPr>
            </a:pPr>
            <a:r>
              <a:rPr dirty="0"/>
              <a:t>Short movement activities woven into the day</a:t>
            </a:r>
          </a:p>
          <a:p>
            <a:pPr>
              <a:spcAft>
                <a:spcPts val="400"/>
              </a:spcAft>
              <a:defRPr sz="1320">
                <a:solidFill>
                  <a:srgbClr val="34404C"/>
                </a:solidFill>
                <a:latin typeface="Aptos"/>
              </a:defRPr>
            </a:pPr>
            <a:r>
              <a:rPr lang="en-GB" dirty="0"/>
              <a:t>C</a:t>
            </a:r>
            <a:r>
              <a:rPr dirty="0" err="1"/>
              <a:t>limbing</a:t>
            </a:r>
            <a:r>
              <a:rPr dirty="0"/>
              <a:t>, balancing, running and jumping</a:t>
            </a:r>
          </a:p>
          <a:p>
            <a:pPr>
              <a:spcAft>
                <a:spcPts val="400"/>
              </a:spcAft>
              <a:defRPr sz="1320">
                <a:solidFill>
                  <a:srgbClr val="34404C"/>
                </a:solidFill>
                <a:latin typeface="Aptos"/>
              </a:defRPr>
            </a:pPr>
            <a:r>
              <a:rPr dirty="0"/>
              <a:t>Crawling, rolling, animal walks and cross-lateral games</a:t>
            </a:r>
          </a:p>
          <a:p>
            <a:pPr>
              <a:spcAft>
                <a:spcPts val="400"/>
              </a:spcAft>
              <a:defRPr sz="1320">
                <a:solidFill>
                  <a:srgbClr val="34404C"/>
                </a:solidFill>
                <a:latin typeface="Aptos"/>
              </a:defRPr>
            </a:pPr>
            <a:r>
              <a:rPr dirty="0"/>
              <a:t>Movement stories, music, dancing, yoga and action rhymes</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brookdale_logo_left.png"/>
          <p:cNvPicPr>
            <a:picLocks noChangeAspect="1"/>
          </p:cNvPicPr>
          <p:nvPr/>
        </p:nvPicPr>
        <p:blipFill>
          <a:blip r:embed="rId2"/>
          <a:stretch>
            <a:fillRect/>
          </a:stretch>
        </p:blipFill>
        <p:spPr>
          <a:xfrm>
            <a:off x="137160" y="109728"/>
            <a:ext cx="808330" cy="777240"/>
          </a:xfrm>
          <a:prstGeom prst="rect">
            <a:avLst/>
          </a:prstGeom>
        </p:spPr>
      </p:pic>
      <p:pic>
        <p:nvPicPr>
          <p:cNvPr id="3" name="Picture 2" descr="brookdale_logo_right.png"/>
          <p:cNvPicPr>
            <a:picLocks noChangeAspect="1"/>
          </p:cNvPicPr>
          <p:nvPr/>
        </p:nvPicPr>
        <p:blipFill>
          <a:blip r:embed="rId3"/>
          <a:stretch>
            <a:fillRect/>
          </a:stretch>
        </p:blipFill>
        <p:spPr>
          <a:xfrm>
            <a:off x="11292840" y="109728"/>
            <a:ext cx="808330" cy="777240"/>
          </a:xfrm>
          <a:prstGeom prst="rect">
            <a:avLst/>
          </a:prstGeom>
        </p:spPr>
      </p:pic>
      <p:sp>
        <p:nvSpPr>
          <p:cNvPr id="4" name="TextBox 3"/>
          <p:cNvSpPr txBox="1"/>
          <p:nvPr/>
        </p:nvSpPr>
        <p:spPr>
          <a:xfrm>
            <a:off x="1143000" y="320040"/>
            <a:ext cx="9921240" cy="566928"/>
          </a:xfrm>
          <a:prstGeom prst="rect">
            <a:avLst/>
          </a:prstGeom>
          <a:noFill/>
        </p:spPr>
        <p:txBody>
          <a:bodyPr wrap="square">
            <a:spAutoFit/>
          </a:bodyPr>
          <a:lstStyle/>
          <a:p>
            <a:pPr algn="ctr">
              <a:defRPr sz="2900" b="1">
                <a:solidFill>
                  <a:srgbClr val="234E7D"/>
                </a:solidFill>
                <a:latin typeface="Aptos"/>
              </a:defRPr>
            </a:pPr>
            <a:r>
              <a:t>Some of the RMT activities we do</a:t>
            </a:r>
          </a:p>
        </p:txBody>
      </p:sp>
      <p:sp>
        <p:nvSpPr>
          <p:cNvPr id="5" name="TextBox 4"/>
          <p:cNvSpPr txBox="1"/>
          <p:nvPr/>
        </p:nvSpPr>
        <p:spPr>
          <a:xfrm>
            <a:off x="1188720" y="914400"/>
            <a:ext cx="9784080" cy="438912"/>
          </a:xfrm>
          <a:prstGeom prst="rect">
            <a:avLst/>
          </a:prstGeom>
          <a:noFill/>
        </p:spPr>
        <p:txBody>
          <a:bodyPr wrap="square">
            <a:spAutoFit/>
          </a:bodyPr>
          <a:lstStyle/>
          <a:p>
            <a:pPr algn="ctr">
              <a:defRPr sz="1550" b="0">
                <a:solidFill>
                  <a:srgbClr val="34404C"/>
                </a:solidFill>
                <a:latin typeface="Aptos"/>
              </a:defRPr>
            </a:pPr>
            <a:r>
              <a:t>Short, playful activities can be built into the day — no special equipment is needed for many of them.</a:t>
            </a:r>
          </a:p>
        </p:txBody>
      </p:sp>
      <p:sp>
        <p:nvSpPr>
          <p:cNvPr id="6" name="Rounded Rectangle 5"/>
          <p:cNvSpPr/>
          <p:nvPr/>
        </p:nvSpPr>
        <p:spPr>
          <a:xfrm>
            <a:off x="640080" y="1371600"/>
            <a:ext cx="2743200" cy="4251960"/>
          </a:xfrm>
          <a:prstGeom prst="roundRect">
            <a:avLst/>
          </a:prstGeom>
          <a:solidFill>
            <a:srgbClr val="FFFFFF"/>
          </a:solidFill>
          <a:ln w="25400">
            <a:solidFill>
              <a:srgbClr val="489DCF"/>
            </a:solidFill>
          </a:ln>
        </p:spPr>
        <p:style>
          <a:lnRef idx="1">
            <a:schemeClr val="accent1"/>
          </a:lnRef>
          <a:fillRef idx="3">
            <a:schemeClr val="accent1"/>
          </a:fillRef>
          <a:effectRef idx="2">
            <a:schemeClr val="accent1"/>
          </a:effectRef>
          <a:fontRef idx="minor">
            <a:schemeClr val="lt1"/>
          </a:fontRef>
        </p:style>
        <p:txBody>
          <a:bodyPr lIns="164592" tIns="109728" rIns="137160" rtlCol="0" anchor="ctr"/>
          <a:lstStyle/>
          <a:p>
            <a:pPr algn="ctr">
              <a:spcAft>
                <a:spcPts val="700"/>
              </a:spcAft>
              <a:defRPr sz="1900" b="1">
                <a:solidFill>
                  <a:srgbClr val="489DCF"/>
                </a:solidFill>
                <a:latin typeface="Aptos Display"/>
              </a:defRPr>
            </a:pPr>
            <a:r>
              <a:t>🐻 Animal movements</a:t>
            </a:r>
          </a:p>
          <a:p>
            <a:pPr>
              <a:spcAft>
                <a:spcPts val="400"/>
              </a:spcAft>
              <a:defRPr sz="1400">
                <a:solidFill>
                  <a:srgbClr val="34404C"/>
                </a:solidFill>
                <a:latin typeface="Aptos"/>
              </a:defRPr>
            </a:pPr>
            <a:r>
              <a:t>Bear walk</a:t>
            </a:r>
          </a:p>
          <a:p>
            <a:pPr>
              <a:spcAft>
                <a:spcPts val="400"/>
              </a:spcAft>
              <a:defRPr sz="1400">
                <a:solidFill>
                  <a:srgbClr val="34404C"/>
                </a:solidFill>
                <a:latin typeface="Aptos"/>
              </a:defRPr>
            </a:pPr>
            <a:r>
              <a:t>Bunny hops</a:t>
            </a:r>
          </a:p>
          <a:p>
            <a:pPr>
              <a:spcAft>
                <a:spcPts val="400"/>
              </a:spcAft>
              <a:defRPr sz="1400">
                <a:solidFill>
                  <a:srgbClr val="34404C"/>
                </a:solidFill>
                <a:latin typeface="Aptos"/>
              </a:defRPr>
            </a:pPr>
            <a:r>
              <a:t>Frog jumps</a:t>
            </a:r>
          </a:p>
          <a:p>
            <a:pPr>
              <a:spcAft>
                <a:spcPts val="400"/>
              </a:spcAft>
              <a:defRPr sz="1400">
                <a:solidFill>
                  <a:srgbClr val="34404C"/>
                </a:solidFill>
                <a:latin typeface="Aptos"/>
              </a:defRPr>
            </a:pPr>
            <a:r>
              <a:t>Crawling</a:t>
            </a:r>
          </a:p>
          <a:p>
            <a:pPr>
              <a:spcAft>
                <a:spcPts val="400"/>
              </a:spcAft>
              <a:defRPr sz="1400">
                <a:solidFill>
                  <a:srgbClr val="34404C"/>
                </a:solidFill>
                <a:latin typeface="Aptos"/>
              </a:defRPr>
            </a:pPr>
            <a:r>
              <a:t>Combat crawl</a:t>
            </a:r>
          </a:p>
          <a:p>
            <a:pPr>
              <a:spcAft>
                <a:spcPts val="400"/>
              </a:spcAft>
              <a:defRPr sz="1400">
                <a:solidFill>
                  <a:srgbClr val="34404C"/>
                </a:solidFill>
                <a:latin typeface="Aptos"/>
              </a:defRPr>
            </a:pPr>
            <a:r>
              <a:t>Encourage children to move slowly, steadily and with control.</a:t>
            </a:r>
          </a:p>
        </p:txBody>
      </p:sp>
      <p:sp>
        <p:nvSpPr>
          <p:cNvPr id="7" name="Rounded Rectangle 6"/>
          <p:cNvSpPr/>
          <p:nvPr/>
        </p:nvSpPr>
        <p:spPr>
          <a:xfrm>
            <a:off x="3611880" y="1371600"/>
            <a:ext cx="2743200" cy="4251960"/>
          </a:xfrm>
          <a:prstGeom prst="roundRect">
            <a:avLst/>
          </a:prstGeom>
          <a:solidFill>
            <a:srgbClr val="FFFFFF"/>
          </a:solidFill>
          <a:ln w="25400">
            <a:solidFill>
              <a:srgbClr val="439C68"/>
            </a:solidFill>
          </a:ln>
        </p:spPr>
        <p:style>
          <a:lnRef idx="1">
            <a:schemeClr val="accent1"/>
          </a:lnRef>
          <a:fillRef idx="3">
            <a:schemeClr val="accent1"/>
          </a:fillRef>
          <a:effectRef idx="2">
            <a:schemeClr val="accent1"/>
          </a:effectRef>
          <a:fontRef idx="minor">
            <a:schemeClr val="lt1"/>
          </a:fontRef>
        </p:style>
        <p:txBody>
          <a:bodyPr lIns="164592" tIns="109728" rIns="137160" rtlCol="0" anchor="ctr"/>
          <a:lstStyle/>
          <a:p>
            <a:pPr algn="ctr">
              <a:spcAft>
                <a:spcPts val="700"/>
              </a:spcAft>
              <a:defRPr sz="1900" b="1">
                <a:solidFill>
                  <a:srgbClr val="439C68"/>
                </a:solidFill>
                <a:latin typeface="Aptos Display"/>
              </a:defRPr>
            </a:pPr>
            <a:r>
              <a:t>🔄 Whole-body patterns</a:t>
            </a:r>
          </a:p>
          <a:p>
            <a:pPr>
              <a:spcAft>
                <a:spcPts val="400"/>
              </a:spcAft>
              <a:defRPr sz="1400">
                <a:solidFill>
                  <a:srgbClr val="34404C"/>
                </a:solidFill>
                <a:latin typeface="Aptos"/>
              </a:defRPr>
            </a:pPr>
            <a:r>
              <a:t>Rolling in different directions</a:t>
            </a:r>
          </a:p>
          <a:p>
            <a:pPr>
              <a:spcAft>
                <a:spcPts val="400"/>
              </a:spcAft>
              <a:defRPr sz="1400">
                <a:solidFill>
                  <a:srgbClr val="34404C"/>
                </a:solidFill>
                <a:latin typeface="Aptos"/>
              </a:defRPr>
            </a:pPr>
            <a:r>
              <a:t>Rocking forwards and backwards</a:t>
            </a:r>
          </a:p>
          <a:p>
            <a:pPr>
              <a:spcAft>
                <a:spcPts val="400"/>
              </a:spcAft>
              <a:defRPr sz="1400">
                <a:solidFill>
                  <a:srgbClr val="34404C"/>
                </a:solidFill>
                <a:latin typeface="Aptos"/>
              </a:defRPr>
            </a:pPr>
            <a:r>
              <a:t>Opposite hand to knee</a:t>
            </a:r>
          </a:p>
          <a:p>
            <a:pPr>
              <a:spcAft>
                <a:spcPts val="400"/>
              </a:spcAft>
              <a:defRPr sz="1400">
                <a:solidFill>
                  <a:srgbClr val="34404C"/>
                </a:solidFill>
                <a:latin typeface="Aptos"/>
              </a:defRPr>
            </a:pPr>
            <a:r>
              <a:t>Marching with big arm movements</a:t>
            </a:r>
          </a:p>
          <a:p>
            <a:pPr>
              <a:spcAft>
                <a:spcPts val="400"/>
              </a:spcAft>
              <a:defRPr sz="1400">
                <a:solidFill>
                  <a:srgbClr val="34404C"/>
                </a:solidFill>
                <a:latin typeface="Aptos"/>
              </a:defRPr>
            </a:pPr>
            <a:r>
              <a:t>Reaching across the body</a:t>
            </a:r>
          </a:p>
          <a:p>
            <a:pPr>
              <a:spcAft>
                <a:spcPts val="400"/>
              </a:spcAft>
              <a:defRPr sz="1400">
                <a:solidFill>
                  <a:srgbClr val="34404C"/>
                </a:solidFill>
                <a:latin typeface="Aptos"/>
              </a:defRPr>
            </a:pPr>
            <a:r>
              <a:t>Keep repetitions short and enjoyable.</a:t>
            </a:r>
          </a:p>
        </p:txBody>
      </p:sp>
      <p:sp>
        <p:nvSpPr>
          <p:cNvPr id="8" name="Rounded Rectangle 7"/>
          <p:cNvSpPr/>
          <p:nvPr/>
        </p:nvSpPr>
        <p:spPr>
          <a:xfrm>
            <a:off x="6583680" y="1371600"/>
            <a:ext cx="2743200" cy="4251960"/>
          </a:xfrm>
          <a:prstGeom prst="roundRect">
            <a:avLst/>
          </a:prstGeom>
          <a:solidFill>
            <a:srgbClr val="FFFFFF"/>
          </a:solidFill>
          <a:ln w="25400">
            <a:solidFill>
              <a:srgbClr val="EE9145"/>
            </a:solidFill>
          </a:ln>
        </p:spPr>
        <p:style>
          <a:lnRef idx="1">
            <a:schemeClr val="accent1"/>
          </a:lnRef>
          <a:fillRef idx="3">
            <a:schemeClr val="accent1"/>
          </a:fillRef>
          <a:effectRef idx="2">
            <a:schemeClr val="accent1"/>
          </a:effectRef>
          <a:fontRef idx="minor">
            <a:schemeClr val="lt1"/>
          </a:fontRef>
        </p:style>
        <p:txBody>
          <a:bodyPr lIns="164592" tIns="109728" rIns="137160" rtlCol="0" anchor="ctr"/>
          <a:lstStyle/>
          <a:p>
            <a:pPr algn="ctr">
              <a:spcAft>
                <a:spcPts val="700"/>
              </a:spcAft>
              <a:defRPr sz="1900" b="1">
                <a:solidFill>
                  <a:srgbClr val="EE9145"/>
                </a:solidFill>
                <a:latin typeface="Aptos Display"/>
              </a:defRPr>
            </a:pPr>
            <a:r>
              <a:t>🎈 Fun with equipment</a:t>
            </a:r>
          </a:p>
          <a:p>
            <a:pPr>
              <a:spcAft>
                <a:spcPts val="400"/>
              </a:spcAft>
              <a:defRPr sz="1400">
                <a:solidFill>
                  <a:srgbClr val="34404C"/>
                </a:solidFill>
                <a:latin typeface="Aptos"/>
              </a:defRPr>
            </a:pPr>
            <a:r>
              <a:t>Balloon taps</a:t>
            </a:r>
          </a:p>
          <a:p>
            <a:pPr>
              <a:spcAft>
                <a:spcPts val="400"/>
              </a:spcAft>
              <a:defRPr sz="1400">
                <a:solidFill>
                  <a:srgbClr val="34404C"/>
                </a:solidFill>
                <a:latin typeface="Aptos"/>
              </a:defRPr>
            </a:pPr>
            <a:r>
              <a:t>Hoops to step, jump or crawl through</a:t>
            </a:r>
          </a:p>
          <a:p>
            <a:pPr>
              <a:spcAft>
                <a:spcPts val="400"/>
              </a:spcAft>
              <a:defRPr sz="1400">
                <a:solidFill>
                  <a:srgbClr val="34404C"/>
                </a:solidFill>
                <a:latin typeface="Aptos"/>
              </a:defRPr>
            </a:pPr>
            <a:r>
              <a:t>Elastic-band pulling</a:t>
            </a:r>
          </a:p>
          <a:p>
            <a:pPr>
              <a:spcAft>
                <a:spcPts val="400"/>
              </a:spcAft>
              <a:defRPr sz="1400">
                <a:solidFill>
                  <a:srgbClr val="34404C"/>
                </a:solidFill>
                <a:latin typeface="Aptos"/>
              </a:defRPr>
            </a:pPr>
            <a:r>
              <a:t>Beanbag or ball games</a:t>
            </a:r>
          </a:p>
          <a:p>
            <a:pPr>
              <a:spcAft>
                <a:spcPts val="400"/>
              </a:spcAft>
              <a:defRPr sz="1400">
                <a:solidFill>
                  <a:srgbClr val="34404C"/>
                </a:solidFill>
                <a:latin typeface="Aptos"/>
              </a:defRPr>
            </a:pPr>
            <a:r>
              <a:t>Balance activities</a:t>
            </a:r>
          </a:p>
          <a:p>
            <a:pPr>
              <a:spcAft>
                <a:spcPts val="400"/>
              </a:spcAft>
              <a:defRPr sz="1400">
                <a:solidFill>
                  <a:srgbClr val="34404C"/>
                </a:solidFill>
                <a:latin typeface="Aptos"/>
              </a:defRPr>
            </a:pPr>
            <a:r>
              <a:t>Use safe, age-appropriate equipment and close supervision.</a:t>
            </a:r>
          </a:p>
        </p:txBody>
      </p:sp>
      <p:sp>
        <p:nvSpPr>
          <p:cNvPr id="9" name="Rounded Rectangle 8"/>
          <p:cNvSpPr/>
          <p:nvPr/>
        </p:nvSpPr>
        <p:spPr>
          <a:xfrm>
            <a:off x="9555480" y="1371600"/>
            <a:ext cx="1965960" cy="4251960"/>
          </a:xfrm>
          <a:prstGeom prst="roundRect">
            <a:avLst/>
          </a:prstGeom>
          <a:solidFill>
            <a:srgbClr val="FFFFFF"/>
          </a:solidFill>
          <a:ln w="25400">
            <a:solidFill>
              <a:srgbClr val="8F6FB8"/>
            </a:solidFill>
          </a:ln>
        </p:spPr>
        <p:style>
          <a:lnRef idx="1">
            <a:schemeClr val="accent1"/>
          </a:lnRef>
          <a:fillRef idx="3">
            <a:schemeClr val="accent1"/>
          </a:fillRef>
          <a:effectRef idx="2">
            <a:schemeClr val="accent1"/>
          </a:effectRef>
          <a:fontRef idx="minor">
            <a:schemeClr val="lt1"/>
          </a:fontRef>
        </p:style>
        <p:txBody>
          <a:bodyPr lIns="164592" tIns="109728" rIns="137160" rtlCol="0" anchor="ctr"/>
          <a:lstStyle/>
          <a:p>
            <a:pPr algn="ctr">
              <a:spcAft>
                <a:spcPts val="700"/>
              </a:spcAft>
              <a:defRPr sz="1900" b="1">
                <a:solidFill>
                  <a:srgbClr val="8F6FB8"/>
                </a:solidFill>
                <a:latin typeface="Aptos Display"/>
              </a:defRPr>
            </a:pPr>
            <a:r>
              <a:t>🎵 Rhythm</a:t>
            </a:r>
          </a:p>
          <a:p>
            <a:pPr>
              <a:spcAft>
                <a:spcPts val="400"/>
              </a:spcAft>
              <a:defRPr sz="1350">
                <a:solidFill>
                  <a:srgbClr val="34404C"/>
                </a:solidFill>
                <a:latin typeface="Aptos"/>
              </a:defRPr>
            </a:pPr>
            <a:r>
              <a:t>Clapping patterns</a:t>
            </a:r>
          </a:p>
          <a:p>
            <a:pPr>
              <a:spcAft>
                <a:spcPts val="400"/>
              </a:spcAft>
              <a:defRPr sz="1350">
                <a:solidFill>
                  <a:srgbClr val="34404C"/>
                </a:solidFill>
                <a:latin typeface="Aptos"/>
              </a:defRPr>
            </a:pPr>
            <a:r>
              <a:t>Marching</a:t>
            </a:r>
          </a:p>
          <a:p>
            <a:pPr>
              <a:spcAft>
                <a:spcPts val="400"/>
              </a:spcAft>
              <a:defRPr sz="1350">
                <a:solidFill>
                  <a:srgbClr val="34404C"/>
                </a:solidFill>
                <a:latin typeface="Aptos"/>
              </a:defRPr>
            </a:pPr>
            <a:r>
              <a:t>Action songs</a:t>
            </a:r>
          </a:p>
          <a:p>
            <a:pPr>
              <a:spcAft>
                <a:spcPts val="400"/>
              </a:spcAft>
              <a:defRPr sz="1350">
                <a:solidFill>
                  <a:srgbClr val="34404C"/>
                </a:solidFill>
                <a:latin typeface="Aptos"/>
              </a:defRPr>
            </a:pPr>
            <a:r>
              <a:t>Movement stories</a:t>
            </a:r>
          </a:p>
          <a:p>
            <a:pPr>
              <a:spcAft>
                <a:spcPts val="400"/>
              </a:spcAft>
              <a:defRPr sz="1350">
                <a:solidFill>
                  <a:srgbClr val="34404C"/>
                </a:solidFill>
                <a:latin typeface="Aptos"/>
              </a:defRPr>
            </a:pPr>
            <a:r>
              <a:t>Freeze and go</a:t>
            </a:r>
          </a:p>
          <a:p>
            <a:pPr>
              <a:spcAft>
                <a:spcPts val="400"/>
              </a:spcAft>
              <a:defRPr sz="1350">
                <a:solidFill>
                  <a:srgbClr val="34404C"/>
                </a:solidFill>
                <a:latin typeface="Aptos"/>
              </a:defRPr>
            </a:pPr>
            <a:r>
              <a:t>Dance</a:t>
            </a:r>
          </a:p>
        </p:txBody>
      </p:sp>
      <p:sp>
        <p:nvSpPr>
          <p:cNvPr id="10" name="TextBox 9"/>
          <p:cNvSpPr txBox="1"/>
          <p:nvPr/>
        </p:nvSpPr>
        <p:spPr>
          <a:xfrm>
            <a:off x="822960" y="5806440"/>
            <a:ext cx="10561320" cy="457200"/>
          </a:xfrm>
          <a:prstGeom prst="rect">
            <a:avLst/>
          </a:prstGeom>
          <a:noFill/>
        </p:spPr>
        <p:txBody>
          <a:bodyPr wrap="square">
            <a:spAutoFit/>
          </a:bodyPr>
          <a:lstStyle/>
          <a:p>
            <a:pPr algn="ctr">
              <a:defRPr sz="1550" b="1">
                <a:solidFill>
                  <a:srgbClr val="234E7D"/>
                </a:solidFill>
                <a:latin typeface="Aptos"/>
              </a:defRPr>
            </a:pPr>
            <a:r>
              <a:t>We keep activities short, playful and achievable — the quality of the movement matters more than doing lots.</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brookdale_logo_left.png"/>
          <p:cNvPicPr>
            <a:picLocks noChangeAspect="1"/>
          </p:cNvPicPr>
          <p:nvPr/>
        </p:nvPicPr>
        <p:blipFill>
          <a:blip r:embed="rId2"/>
          <a:stretch>
            <a:fillRect/>
          </a:stretch>
        </p:blipFill>
        <p:spPr>
          <a:xfrm>
            <a:off x="137160" y="109728"/>
            <a:ext cx="808330" cy="777240"/>
          </a:xfrm>
          <a:prstGeom prst="rect">
            <a:avLst/>
          </a:prstGeom>
        </p:spPr>
      </p:pic>
      <p:pic>
        <p:nvPicPr>
          <p:cNvPr id="3" name="Picture 2" descr="brookdale_logo_right.png"/>
          <p:cNvPicPr>
            <a:picLocks noChangeAspect="1"/>
          </p:cNvPicPr>
          <p:nvPr/>
        </p:nvPicPr>
        <p:blipFill>
          <a:blip r:embed="rId3"/>
          <a:stretch>
            <a:fillRect/>
          </a:stretch>
        </p:blipFill>
        <p:spPr>
          <a:xfrm>
            <a:off x="11292840" y="109728"/>
            <a:ext cx="808330" cy="777240"/>
          </a:xfrm>
          <a:prstGeom prst="rect">
            <a:avLst/>
          </a:prstGeom>
        </p:spPr>
      </p:pic>
      <p:sp>
        <p:nvSpPr>
          <p:cNvPr id="4" name="TextBox 3"/>
          <p:cNvSpPr txBox="1"/>
          <p:nvPr/>
        </p:nvSpPr>
        <p:spPr>
          <a:xfrm>
            <a:off x="1143000" y="320040"/>
            <a:ext cx="9921240" cy="566928"/>
          </a:xfrm>
          <a:prstGeom prst="rect">
            <a:avLst/>
          </a:prstGeom>
          <a:noFill/>
        </p:spPr>
        <p:txBody>
          <a:bodyPr wrap="square">
            <a:spAutoFit/>
          </a:bodyPr>
          <a:lstStyle/>
          <a:p>
            <a:pPr algn="ctr">
              <a:defRPr sz="2900" b="1">
                <a:solidFill>
                  <a:srgbClr val="234E7D"/>
                </a:solidFill>
                <a:latin typeface="Aptos"/>
              </a:defRPr>
            </a:pPr>
            <a:r>
              <a:t>What can parents do at home?</a:t>
            </a:r>
          </a:p>
        </p:txBody>
      </p:sp>
      <p:sp>
        <p:nvSpPr>
          <p:cNvPr id="5" name="TextBox 4"/>
          <p:cNvSpPr txBox="1"/>
          <p:nvPr/>
        </p:nvSpPr>
        <p:spPr>
          <a:xfrm>
            <a:off x="1188720" y="914400"/>
            <a:ext cx="9784080" cy="438912"/>
          </a:xfrm>
          <a:prstGeom prst="rect">
            <a:avLst/>
          </a:prstGeom>
          <a:noFill/>
        </p:spPr>
        <p:txBody>
          <a:bodyPr wrap="square">
            <a:spAutoFit/>
          </a:bodyPr>
          <a:lstStyle/>
          <a:p>
            <a:pPr algn="ctr">
              <a:defRPr sz="1550" b="0">
                <a:solidFill>
                  <a:srgbClr val="34404C"/>
                </a:solidFill>
                <a:latin typeface="Aptos"/>
              </a:defRPr>
            </a:pPr>
            <a:r>
              <a:t>You don't need a programme or special equipment — everyday movement is a wonderful way to build strong foundations.</a:t>
            </a:r>
          </a:p>
        </p:txBody>
      </p:sp>
      <p:sp>
        <p:nvSpPr>
          <p:cNvPr id="6" name="Rounded Rectangle 5"/>
          <p:cNvSpPr/>
          <p:nvPr/>
        </p:nvSpPr>
        <p:spPr>
          <a:xfrm>
            <a:off x="640080" y="1325880"/>
            <a:ext cx="3520440" cy="4434840"/>
          </a:xfrm>
          <a:prstGeom prst="roundRect">
            <a:avLst/>
          </a:prstGeom>
          <a:solidFill>
            <a:srgbClr val="FFFFFF"/>
          </a:solidFill>
          <a:ln w="25400">
            <a:solidFill>
              <a:srgbClr val="F0BF45"/>
            </a:solidFill>
          </a:ln>
        </p:spPr>
        <p:style>
          <a:lnRef idx="1">
            <a:schemeClr val="accent1"/>
          </a:lnRef>
          <a:fillRef idx="3">
            <a:schemeClr val="accent1"/>
          </a:fillRef>
          <a:effectRef idx="2">
            <a:schemeClr val="accent1"/>
          </a:effectRef>
          <a:fontRef idx="minor">
            <a:schemeClr val="lt1"/>
          </a:fontRef>
        </p:style>
        <p:txBody>
          <a:bodyPr lIns="164592" tIns="109728" rIns="137160" rtlCol="0" anchor="ctr"/>
          <a:lstStyle/>
          <a:p>
            <a:pPr algn="ctr">
              <a:spcAft>
                <a:spcPts val="700"/>
              </a:spcAft>
              <a:defRPr sz="1900" b="1">
                <a:solidFill>
                  <a:srgbClr val="F0BF45"/>
                </a:solidFill>
                <a:latin typeface="Aptos Display"/>
              </a:defRPr>
            </a:pPr>
            <a:r>
              <a:t>Move together</a:t>
            </a:r>
          </a:p>
          <a:p>
            <a:pPr>
              <a:spcAft>
                <a:spcPts val="400"/>
              </a:spcAft>
              <a:defRPr sz="1450">
                <a:solidFill>
                  <a:srgbClr val="34404C"/>
                </a:solidFill>
                <a:latin typeface="Aptos"/>
              </a:defRPr>
            </a:pPr>
            <a:r>
              <a:t>Have a daily dance or action-song session.</a:t>
            </a:r>
          </a:p>
          <a:p>
            <a:pPr>
              <a:spcAft>
                <a:spcPts val="400"/>
              </a:spcAft>
              <a:defRPr sz="1450">
                <a:solidFill>
                  <a:srgbClr val="34404C"/>
                </a:solidFill>
                <a:latin typeface="Aptos"/>
              </a:defRPr>
            </a:pPr>
            <a:r>
              <a:t>Play 'Simon Says' with big movements.</a:t>
            </a:r>
          </a:p>
          <a:p>
            <a:pPr>
              <a:spcAft>
                <a:spcPts val="400"/>
              </a:spcAft>
              <a:defRPr sz="1450">
                <a:solidFill>
                  <a:srgbClr val="34404C"/>
                </a:solidFill>
                <a:latin typeface="Aptos"/>
              </a:defRPr>
            </a:pPr>
            <a:r>
              <a:t>March, jump, hop and balance together.</a:t>
            </a:r>
          </a:p>
          <a:p>
            <a:pPr>
              <a:spcAft>
                <a:spcPts val="400"/>
              </a:spcAft>
              <a:defRPr sz="1450">
                <a:solidFill>
                  <a:srgbClr val="34404C"/>
                </a:solidFill>
                <a:latin typeface="Aptos"/>
              </a:defRPr>
            </a:pPr>
            <a:r>
              <a:t>Try animal walks across the room or garden.</a:t>
            </a:r>
          </a:p>
        </p:txBody>
      </p:sp>
      <p:sp>
        <p:nvSpPr>
          <p:cNvPr id="7" name="Rounded Rectangle 6"/>
          <p:cNvSpPr/>
          <p:nvPr/>
        </p:nvSpPr>
        <p:spPr>
          <a:xfrm>
            <a:off x="4343400" y="1325880"/>
            <a:ext cx="3520440" cy="4434840"/>
          </a:xfrm>
          <a:prstGeom prst="roundRect">
            <a:avLst/>
          </a:prstGeom>
          <a:solidFill>
            <a:srgbClr val="FFFFFF"/>
          </a:solidFill>
          <a:ln w="25400">
            <a:solidFill>
              <a:srgbClr val="439C68"/>
            </a:solidFill>
          </a:ln>
        </p:spPr>
        <p:style>
          <a:lnRef idx="1">
            <a:schemeClr val="accent1"/>
          </a:lnRef>
          <a:fillRef idx="3">
            <a:schemeClr val="accent1"/>
          </a:fillRef>
          <a:effectRef idx="2">
            <a:schemeClr val="accent1"/>
          </a:effectRef>
          <a:fontRef idx="minor">
            <a:schemeClr val="lt1"/>
          </a:fontRef>
        </p:style>
        <p:txBody>
          <a:bodyPr lIns="164592" tIns="109728" rIns="137160" rtlCol="0" anchor="ctr"/>
          <a:lstStyle/>
          <a:p>
            <a:pPr algn="ctr">
              <a:spcAft>
                <a:spcPts val="700"/>
              </a:spcAft>
              <a:defRPr sz="1900" b="1">
                <a:solidFill>
                  <a:srgbClr val="439C68"/>
                </a:solidFill>
                <a:latin typeface="Aptos Display"/>
              </a:defRPr>
            </a:pPr>
            <a:r>
              <a:t>Play on the floor</a:t>
            </a:r>
          </a:p>
          <a:p>
            <a:pPr>
              <a:spcAft>
                <a:spcPts val="400"/>
              </a:spcAft>
              <a:defRPr sz="1450">
                <a:solidFill>
                  <a:srgbClr val="34404C"/>
                </a:solidFill>
                <a:latin typeface="Aptos"/>
              </a:defRPr>
            </a:pPr>
            <a:r>
              <a:t>Build with blocks, crawl through tunnels or under tables.</a:t>
            </a:r>
          </a:p>
          <a:p>
            <a:pPr>
              <a:spcAft>
                <a:spcPts val="400"/>
              </a:spcAft>
              <a:defRPr sz="1450">
                <a:solidFill>
                  <a:srgbClr val="34404C"/>
                </a:solidFill>
                <a:latin typeface="Aptos"/>
              </a:defRPr>
            </a:pPr>
            <a:r>
              <a:t>Roll a ball backwards and forwards.</a:t>
            </a:r>
          </a:p>
          <a:p>
            <a:pPr>
              <a:spcAft>
                <a:spcPts val="400"/>
              </a:spcAft>
              <a:defRPr sz="1450">
                <a:solidFill>
                  <a:srgbClr val="34404C"/>
                </a:solidFill>
                <a:latin typeface="Aptos"/>
              </a:defRPr>
            </a:pPr>
            <a:r>
              <a:t>Try rolling like a log on a safe surface.</a:t>
            </a:r>
          </a:p>
          <a:p>
            <a:pPr>
              <a:spcAft>
                <a:spcPts val="400"/>
              </a:spcAft>
              <a:defRPr sz="1450">
                <a:solidFill>
                  <a:srgbClr val="34404C"/>
                </a:solidFill>
                <a:latin typeface="Aptos"/>
              </a:defRPr>
            </a:pPr>
            <a:r>
              <a:t>Use cushions for climbing, crawling and balancing with supervision.</a:t>
            </a:r>
          </a:p>
        </p:txBody>
      </p:sp>
      <p:sp>
        <p:nvSpPr>
          <p:cNvPr id="8" name="Rounded Rectangle 7"/>
          <p:cNvSpPr/>
          <p:nvPr/>
        </p:nvSpPr>
        <p:spPr>
          <a:xfrm>
            <a:off x="8046720" y="1325880"/>
            <a:ext cx="3474720" cy="4434840"/>
          </a:xfrm>
          <a:prstGeom prst="roundRect">
            <a:avLst/>
          </a:prstGeom>
          <a:solidFill>
            <a:srgbClr val="FFFFFF"/>
          </a:solidFill>
          <a:ln w="25400">
            <a:solidFill>
              <a:srgbClr val="489DCF"/>
            </a:solidFill>
          </a:ln>
        </p:spPr>
        <p:style>
          <a:lnRef idx="1">
            <a:schemeClr val="accent1"/>
          </a:lnRef>
          <a:fillRef idx="3">
            <a:schemeClr val="accent1"/>
          </a:fillRef>
          <a:effectRef idx="2">
            <a:schemeClr val="accent1"/>
          </a:effectRef>
          <a:fontRef idx="minor">
            <a:schemeClr val="lt1"/>
          </a:fontRef>
        </p:style>
        <p:txBody>
          <a:bodyPr lIns="164592" tIns="109728" rIns="137160" rtlCol="0" anchor="ctr"/>
          <a:lstStyle/>
          <a:p>
            <a:pPr algn="ctr">
              <a:spcAft>
                <a:spcPts val="700"/>
              </a:spcAft>
              <a:defRPr sz="1900" b="1">
                <a:solidFill>
                  <a:srgbClr val="489DCF"/>
                </a:solidFill>
                <a:latin typeface="Aptos Display"/>
              </a:defRPr>
            </a:pPr>
            <a:r>
              <a:t>Build independence</a:t>
            </a:r>
          </a:p>
          <a:p>
            <a:pPr>
              <a:spcAft>
                <a:spcPts val="400"/>
              </a:spcAft>
              <a:defRPr sz="1420">
                <a:solidFill>
                  <a:srgbClr val="34404C"/>
                </a:solidFill>
                <a:latin typeface="Aptos"/>
              </a:defRPr>
            </a:pPr>
            <a:r>
              <a:t>Let your child carry, push, pull and tidy safely.</a:t>
            </a:r>
          </a:p>
          <a:p>
            <a:pPr>
              <a:spcAft>
                <a:spcPts val="400"/>
              </a:spcAft>
              <a:defRPr sz="1420">
                <a:solidFill>
                  <a:srgbClr val="34404C"/>
                </a:solidFill>
                <a:latin typeface="Aptos"/>
              </a:defRPr>
            </a:pPr>
            <a:r>
              <a:t>Encourage dressing, shoes and coat practice.</a:t>
            </a:r>
          </a:p>
          <a:p>
            <a:pPr>
              <a:spcAft>
                <a:spcPts val="400"/>
              </a:spcAft>
              <a:defRPr sz="1420">
                <a:solidFill>
                  <a:srgbClr val="34404C"/>
                </a:solidFill>
                <a:latin typeface="Aptos"/>
              </a:defRPr>
            </a:pPr>
            <a:r>
              <a:t>Use playdough, threading, drawing, cutting and building to strengthen hands.</a:t>
            </a:r>
          </a:p>
          <a:p>
            <a:pPr>
              <a:spcAft>
                <a:spcPts val="400"/>
              </a:spcAft>
              <a:defRPr sz="1420">
                <a:solidFill>
                  <a:srgbClr val="34404C"/>
                </a:solidFill>
                <a:latin typeface="Aptos"/>
              </a:defRPr>
            </a:pPr>
            <a:r>
              <a:t>Most importantly: keep it fun and stop if your child becomes tired or uncomfortable.</a:t>
            </a:r>
          </a:p>
        </p:txBody>
      </p:sp>
      <p:sp>
        <p:nvSpPr>
          <p:cNvPr id="9" name="TextBox 8"/>
          <p:cNvSpPr txBox="1"/>
          <p:nvPr/>
        </p:nvSpPr>
        <p:spPr>
          <a:xfrm>
            <a:off x="1097280" y="5897880"/>
            <a:ext cx="9966960" cy="411480"/>
          </a:xfrm>
          <a:prstGeom prst="rect">
            <a:avLst/>
          </a:prstGeom>
          <a:noFill/>
        </p:spPr>
        <p:txBody>
          <a:bodyPr wrap="square">
            <a:spAutoFit/>
          </a:bodyPr>
          <a:lstStyle/>
          <a:p>
            <a:pPr algn="ctr">
              <a:defRPr sz="1900" b="1">
                <a:solidFill>
                  <a:srgbClr val="234E7D"/>
                </a:solidFill>
                <a:latin typeface="Aptos"/>
              </a:defRPr>
            </a:pPr>
            <a:r>
              <a:t>Little bursts of movement, repeated often, can make a big difference.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212"/>
        <p:cNvGrpSpPr/>
        <p:nvPr/>
      </p:nvGrpSpPr>
      <p:grpSpPr>
        <a:xfrm>
          <a:off x="0" y="0"/>
          <a:ext cx="0" cy="0"/>
          <a:chOff x="0" y="0"/>
          <a:chExt cx="0" cy="0"/>
        </a:xfrm>
      </p:grpSpPr>
      <p:pic>
        <p:nvPicPr>
          <p:cNvPr id="213" name="Google Shape;213;p15" descr="Brookdale Primary School"/>
          <p:cNvPicPr preferRelativeResize="0"/>
          <p:nvPr/>
        </p:nvPicPr>
        <p:blipFill rotWithShape="1">
          <a:blip r:embed="rId3">
            <a:alphaModFix/>
          </a:blip>
          <a:srcRect/>
          <a:stretch/>
        </p:blipFill>
        <p:spPr>
          <a:xfrm>
            <a:off x="10296525" y="201613"/>
            <a:ext cx="1657350" cy="1657350"/>
          </a:xfrm>
          <a:prstGeom prst="rect">
            <a:avLst/>
          </a:prstGeom>
          <a:noFill/>
          <a:ln>
            <a:noFill/>
          </a:ln>
        </p:spPr>
      </p:pic>
      <p:pic>
        <p:nvPicPr>
          <p:cNvPr id="214" name="Google Shape;214;p15" descr="Brookdale Primary School"/>
          <p:cNvPicPr preferRelativeResize="0"/>
          <p:nvPr/>
        </p:nvPicPr>
        <p:blipFill rotWithShape="1">
          <a:blip r:embed="rId3">
            <a:alphaModFix/>
          </a:blip>
          <a:srcRect/>
          <a:stretch/>
        </p:blipFill>
        <p:spPr>
          <a:xfrm>
            <a:off x="333375" y="238125"/>
            <a:ext cx="1657350" cy="1657350"/>
          </a:xfrm>
          <a:prstGeom prst="rect">
            <a:avLst/>
          </a:prstGeom>
          <a:noFill/>
          <a:ln>
            <a:noFill/>
          </a:ln>
        </p:spPr>
      </p:pic>
      <p:sp>
        <p:nvSpPr>
          <p:cNvPr id="215" name="Google Shape;215;p15"/>
          <p:cNvSpPr txBox="1"/>
          <p:nvPr/>
        </p:nvSpPr>
        <p:spPr>
          <a:xfrm>
            <a:off x="3314513" y="201616"/>
            <a:ext cx="5361000" cy="58500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3200"/>
              <a:buFont typeface="Arial"/>
              <a:buNone/>
            </a:pPr>
            <a:r>
              <a:rPr lang="en-GB" sz="3200" b="1" i="0" u="sng" strike="noStrike" cap="none" dirty="0">
                <a:solidFill>
                  <a:schemeClr val="dk1"/>
                </a:solidFill>
                <a:latin typeface="Arial"/>
                <a:ea typeface="Arial"/>
                <a:cs typeface="Arial"/>
                <a:sym typeface="Arial"/>
              </a:rPr>
              <a:t>Assessment</a:t>
            </a:r>
            <a:endParaRPr sz="1400" b="1" i="0" u="none" strike="noStrike" cap="none" dirty="0">
              <a:solidFill>
                <a:srgbClr val="000000"/>
              </a:solidFill>
              <a:latin typeface="Arial"/>
              <a:ea typeface="Arial"/>
              <a:cs typeface="Arial"/>
              <a:sym typeface="Arial"/>
            </a:endParaRPr>
          </a:p>
        </p:txBody>
      </p:sp>
      <p:sp>
        <p:nvSpPr>
          <p:cNvPr id="217" name="Google Shape;217;p15"/>
          <p:cNvSpPr txBox="1"/>
          <p:nvPr/>
        </p:nvSpPr>
        <p:spPr>
          <a:xfrm>
            <a:off x="1875675" y="1116625"/>
            <a:ext cx="8889600" cy="4406304"/>
          </a:xfrm>
          <a:prstGeom prst="rect">
            <a:avLst/>
          </a:prstGeom>
          <a:noFill/>
          <a:ln>
            <a:noFill/>
          </a:ln>
        </p:spPr>
        <p:txBody>
          <a:bodyPr spcFirstLastPara="1" wrap="square" lIns="91425" tIns="91425" rIns="91425" bIns="91425" anchor="t" anchorCtr="0">
            <a:spAutoFit/>
          </a:bodyPr>
          <a:lstStyle/>
          <a:p>
            <a:pPr marL="457200" lvl="0" indent="-342900">
              <a:lnSpc>
                <a:spcPct val="90000"/>
              </a:lnSpc>
              <a:spcBef>
                <a:spcPts val="1000"/>
              </a:spcBef>
              <a:buClr>
                <a:schemeClr val="dk1"/>
              </a:buClr>
              <a:buSzPts val="1800"/>
              <a:buChar char="•"/>
            </a:pPr>
            <a:r>
              <a:rPr lang="en-US" sz="2400" dirty="0"/>
              <a:t>Ongoing observations during play and routines</a:t>
            </a:r>
          </a:p>
          <a:p>
            <a:pPr marL="457200" lvl="0" indent="-342900">
              <a:lnSpc>
                <a:spcPct val="90000"/>
              </a:lnSpc>
              <a:spcBef>
                <a:spcPts val="1000"/>
              </a:spcBef>
              <a:buClr>
                <a:schemeClr val="dk1"/>
              </a:buClr>
              <a:buSzPts val="1800"/>
              <a:buChar char="•"/>
            </a:pPr>
            <a:r>
              <a:rPr lang="en-US" sz="2400" dirty="0"/>
              <a:t>Adults watch, listen, and interact naturally with children</a:t>
            </a:r>
          </a:p>
          <a:p>
            <a:pPr marL="457200" lvl="0" indent="-342900">
              <a:lnSpc>
                <a:spcPct val="90000"/>
              </a:lnSpc>
              <a:spcBef>
                <a:spcPts val="1000"/>
              </a:spcBef>
              <a:buClr>
                <a:schemeClr val="dk1"/>
              </a:buClr>
              <a:buSzPts val="1800"/>
              <a:buChar char="•"/>
            </a:pPr>
            <a:r>
              <a:rPr lang="en-US" sz="2400" dirty="0"/>
              <a:t>Supports planning and adapting activities to suit individual development</a:t>
            </a:r>
          </a:p>
          <a:p>
            <a:pPr marL="457200" lvl="0" indent="-342900">
              <a:lnSpc>
                <a:spcPct val="90000"/>
              </a:lnSpc>
              <a:spcBef>
                <a:spcPts val="1000"/>
              </a:spcBef>
              <a:buClr>
                <a:schemeClr val="dk1"/>
              </a:buClr>
              <a:buSzPts val="1800"/>
              <a:buChar char="•"/>
            </a:pPr>
            <a:r>
              <a:rPr lang="en-US" sz="2400" dirty="0"/>
              <a:t>Focuses on the whole child – not just what they “know”</a:t>
            </a:r>
          </a:p>
          <a:p>
            <a:pPr marL="457200" lvl="0" indent="-342900">
              <a:lnSpc>
                <a:spcPct val="90000"/>
              </a:lnSpc>
              <a:spcBef>
                <a:spcPts val="1000"/>
              </a:spcBef>
              <a:buClr>
                <a:schemeClr val="dk1"/>
              </a:buClr>
              <a:buSzPts val="1800"/>
              <a:buChar char="•"/>
            </a:pPr>
            <a:r>
              <a:rPr lang="en-US" sz="2400" dirty="0"/>
              <a:t>Parents are partners – your observations and input are valuable</a:t>
            </a:r>
          </a:p>
          <a:p>
            <a:pPr marL="457200" lvl="0" indent="-342900">
              <a:lnSpc>
                <a:spcPct val="90000"/>
              </a:lnSpc>
              <a:spcBef>
                <a:spcPts val="1000"/>
              </a:spcBef>
              <a:buClr>
                <a:schemeClr val="dk1"/>
              </a:buClr>
              <a:buSzPts val="1800"/>
              <a:buChar char="•"/>
            </a:pPr>
            <a:r>
              <a:rPr lang="en-US" sz="2400" dirty="0" err="1"/>
              <a:t>Wellcomm</a:t>
            </a:r>
            <a:r>
              <a:rPr lang="en-US" sz="2400" dirty="0"/>
              <a:t> assessment - helps us check speaking, listening, and understanding skills</a:t>
            </a:r>
          </a:p>
          <a:p>
            <a:pPr marL="457200" lvl="0" indent="-342900">
              <a:lnSpc>
                <a:spcPct val="90000"/>
              </a:lnSpc>
              <a:spcBef>
                <a:spcPts val="1000"/>
              </a:spcBef>
              <a:buClr>
                <a:schemeClr val="dk1"/>
              </a:buClr>
              <a:buSzPts val="1800"/>
              <a:buChar char="•"/>
            </a:pPr>
            <a:r>
              <a:rPr lang="en-US" sz="2400" dirty="0"/>
              <a:t>2 Year progress check</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351"/>
        <p:cNvGrpSpPr/>
        <p:nvPr/>
      </p:nvGrpSpPr>
      <p:grpSpPr>
        <a:xfrm>
          <a:off x="0" y="0"/>
          <a:ext cx="0" cy="0"/>
          <a:chOff x="0" y="0"/>
          <a:chExt cx="0" cy="0"/>
        </a:xfrm>
      </p:grpSpPr>
      <p:sp>
        <p:nvSpPr>
          <p:cNvPr id="352" name="Google Shape;352;p39"/>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SzPts val="1800"/>
              <a:buNone/>
            </a:pPr>
            <a:r>
              <a:rPr lang="en-GB" sz="4000">
                <a:latin typeface="Arial"/>
                <a:ea typeface="Arial"/>
                <a:cs typeface="Arial"/>
                <a:sym typeface="Arial"/>
              </a:rPr>
              <a:t>Useful Links</a:t>
            </a:r>
            <a:br>
              <a:rPr lang="en-GB"/>
            </a:br>
            <a:endParaRPr/>
          </a:p>
        </p:txBody>
      </p:sp>
      <p:sp>
        <p:nvSpPr>
          <p:cNvPr id="353" name="Google Shape;353;p39"/>
          <p:cNvSpPr txBox="1">
            <a:spLocks noGrp="1"/>
          </p:cNvSpPr>
          <p:nvPr>
            <p:ph type="body" idx="1"/>
          </p:nvPr>
        </p:nvSpPr>
        <p:spPr>
          <a:xfrm>
            <a:off x="1969416" y="1844479"/>
            <a:ext cx="10515600" cy="4351338"/>
          </a:xfrm>
          <a:prstGeom prst="rect">
            <a:avLst/>
          </a:prstGeom>
          <a:noFill/>
          <a:ln>
            <a:noFill/>
          </a:ln>
        </p:spPr>
        <p:txBody>
          <a:bodyPr spcFirstLastPara="1" wrap="square" lIns="91425" tIns="45700" rIns="91425" bIns="45700" anchor="t" anchorCtr="0">
            <a:normAutofit/>
          </a:bodyPr>
          <a:lstStyle/>
          <a:p>
            <a:pPr lvl="0" indent="-228600">
              <a:buSzPct val="75630"/>
              <a:buNone/>
            </a:pPr>
            <a:r>
              <a:rPr lang="en-GB" dirty="0">
                <a:hlinkClick r:id="rId3"/>
              </a:rPr>
              <a:t>Hungry Little Minds</a:t>
            </a:r>
            <a:endParaRPr lang="en-GB" dirty="0"/>
          </a:p>
          <a:p>
            <a:pPr lvl="0" indent="-228600">
              <a:buSzPct val="75630"/>
              <a:buNone/>
            </a:pPr>
            <a:r>
              <a:rPr lang="en-GB" dirty="0"/>
              <a:t> </a:t>
            </a:r>
            <a:r>
              <a:rPr lang="en-GB" dirty="0">
                <a:hlinkClick r:id="rId4"/>
              </a:rPr>
              <a:t>Tiny Little People</a:t>
            </a:r>
            <a:endParaRPr lang="en-GB" dirty="0"/>
          </a:p>
          <a:p>
            <a:pPr lvl="0" indent="-228600">
              <a:buSzPct val="75630"/>
              <a:buNone/>
            </a:pPr>
            <a:r>
              <a:rPr lang="en-GB" dirty="0"/>
              <a:t> </a:t>
            </a:r>
            <a:r>
              <a:rPr lang="en-GB" dirty="0">
                <a:hlinkClick r:id="rId5"/>
              </a:rPr>
              <a:t>Wirral School Readiness</a:t>
            </a:r>
            <a:endParaRPr lang="en-GB" dirty="0"/>
          </a:p>
          <a:p>
            <a:pPr lvl="0" indent="-228600">
              <a:buSzPct val="75630"/>
              <a:buNone/>
            </a:pPr>
            <a:r>
              <a:rPr lang="en-GB" dirty="0"/>
              <a:t> </a:t>
            </a:r>
            <a:r>
              <a:rPr lang="en-GB" dirty="0">
                <a:hlinkClick r:id="rId6"/>
              </a:rPr>
              <a:t>What to expect when</a:t>
            </a:r>
            <a:endParaRPr lang="en-GB" dirty="0"/>
          </a:p>
          <a:p>
            <a:pPr lvl="0" indent="-228600">
              <a:buSzPct val="75630"/>
              <a:buNone/>
            </a:pPr>
            <a:r>
              <a:rPr lang="en-GB" dirty="0"/>
              <a:t> </a:t>
            </a:r>
            <a:r>
              <a:rPr lang="en-GB" dirty="0">
                <a:hlinkClick r:id="rId7"/>
              </a:rPr>
              <a:t>Book Trust</a:t>
            </a:r>
            <a:endParaRPr lang="en-GB" dirty="0"/>
          </a:p>
          <a:p>
            <a:pPr lvl="0" indent="-228600">
              <a:buSzPct val="75630"/>
              <a:buNone/>
            </a:pPr>
            <a:r>
              <a:rPr lang="en-GB" dirty="0"/>
              <a:t> </a:t>
            </a:r>
            <a:r>
              <a:rPr lang="en-GB" dirty="0">
                <a:hlinkClick r:id="rId8"/>
              </a:rPr>
              <a:t>Physical Activity</a:t>
            </a:r>
            <a:r>
              <a:rPr lang="en-GB" dirty="0"/>
              <a:t> </a:t>
            </a:r>
            <a:endParaRPr dirty="0"/>
          </a:p>
        </p:txBody>
      </p:sp>
      <p:pic>
        <p:nvPicPr>
          <p:cNvPr id="354" name="Google Shape;354;p39"/>
          <p:cNvPicPr preferRelativeResize="0"/>
          <p:nvPr/>
        </p:nvPicPr>
        <p:blipFill rotWithShape="1">
          <a:blip r:embed="rId9">
            <a:alphaModFix/>
          </a:blip>
          <a:srcRect/>
          <a:stretch/>
        </p:blipFill>
        <p:spPr>
          <a:xfrm>
            <a:off x="487483" y="365125"/>
            <a:ext cx="1658256" cy="1658256"/>
          </a:xfrm>
          <a:prstGeom prst="rect">
            <a:avLst/>
          </a:prstGeom>
          <a:noFill/>
          <a:ln>
            <a:noFill/>
          </a:ln>
        </p:spPr>
      </p:pic>
      <p:pic>
        <p:nvPicPr>
          <p:cNvPr id="355" name="Google Shape;355;p39"/>
          <p:cNvPicPr preferRelativeResize="0"/>
          <p:nvPr/>
        </p:nvPicPr>
        <p:blipFill rotWithShape="1">
          <a:blip r:embed="rId9">
            <a:alphaModFix/>
          </a:blip>
          <a:srcRect/>
          <a:stretch/>
        </p:blipFill>
        <p:spPr>
          <a:xfrm>
            <a:off x="9791738" y="365125"/>
            <a:ext cx="1658256" cy="1658256"/>
          </a:xfrm>
          <a:prstGeom prst="rect">
            <a:avLst/>
          </a:prstGeom>
          <a:noFill/>
          <a:ln>
            <a:noFill/>
          </a:ln>
        </p:spPr>
      </p:pic>
    </p:spTree>
  </p:cSld>
  <p:clrMapOvr>
    <a:masterClrMapping/>
  </p:clrMapOvr>
</p:sld>
</file>

<file path=ppt/theme/theme1.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144</TotalTime>
  <Words>1852</Words>
  <Application>Microsoft Office PowerPoint</Application>
  <PresentationFormat>Widescreen</PresentationFormat>
  <Paragraphs>222</Paragraphs>
  <Slides>22</Slides>
  <Notes>16</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22</vt:i4>
      </vt:variant>
    </vt:vector>
  </HeadingPairs>
  <TitlesOfParts>
    <vt:vector size="27" baseType="lpstr">
      <vt:lpstr>Aptos</vt:lpstr>
      <vt:lpstr>Aptos Display</vt:lpstr>
      <vt:lpstr>Arial</vt:lpstr>
      <vt:lpstr>Calibri</vt:lpstr>
      <vt:lpstr>Office Theme</vt:lpstr>
      <vt:lpstr>Preschool</vt:lpstr>
      <vt:lpstr>PowerPoint Presentation</vt:lpstr>
      <vt:lpstr>PowerPoint Presentation</vt:lpstr>
      <vt:lpstr>PowerPoint Presentation</vt:lpstr>
      <vt:lpstr>Growth Mindset</vt:lpstr>
      <vt:lpstr>PowerPoint Presentation</vt:lpstr>
      <vt:lpstr>PowerPoint Presentation</vt:lpstr>
      <vt:lpstr>Teaching Strategies</vt:lpstr>
      <vt:lpstr>PowerPoint Presentation</vt:lpstr>
      <vt:lpstr>PowerPoint Presentation</vt:lpstr>
      <vt:lpstr>PowerPoint Presentation</vt:lpstr>
      <vt:lpstr>PowerPoint Presentation</vt:lpstr>
      <vt:lpstr>Early Reading </vt:lpstr>
      <vt:lpstr> Building Skills Through Everyday Learning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Useful Links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Year </dc:title>
  <dc:creator>Lucy Neal</dc:creator>
  <cp:lastModifiedBy>Ruth Doig</cp:lastModifiedBy>
  <cp:revision>18</cp:revision>
  <dcterms:created xsi:type="dcterms:W3CDTF">2024-07-15T12:33:46Z</dcterms:created>
  <dcterms:modified xsi:type="dcterms:W3CDTF">2026-09-27T19:42:27Z</dcterms:modified>
</cp:coreProperties>
</file>